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0" r:id="rId2"/>
    <p:sldId id="281" r:id="rId3"/>
    <p:sldId id="292" r:id="rId4"/>
    <p:sldId id="283" r:id="rId5"/>
    <p:sldId id="274" r:id="rId6"/>
    <p:sldId id="272" r:id="rId7"/>
    <p:sldId id="287" r:id="rId8"/>
    <p:sldId id="273" r:id="rId9"/>
    <p:sldId id="275" r:id="rId10"/>
    <p:sldId id="276" r:id="rId11"/>
    <p:sldId id="278" r:id="rId12"/>
    <p:sldId id="279" r:id="rId13"/>
    <p:sldId id="277" r:id="rId14"/>
    <p:sldId id="285" r:id="rId15"/>
    <p:sldId id="282" r:id="rId16"/>
    <p:sldId id="286" r:id="rId17"/>
    <p:sldId id="28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3210" autoAdjust="0"/>
  </p:normalViewPr>
  <p:slideViewPr>
    <p:cSldViewPr snapToGrid="0" snapToObjects="1">
      <p:cViewPr varScale="1">
        <p:scale>
          <a:sx n="68" d="100"/>
          <a:sy n="68" d="100"/>
        </p:scale>
        <p:origin x="224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4BA4B-999A-7E40-BC42-6A9F70CAF94A}" type="datetimeFigureOut">
              <a:rPr lang="en-US" smtClean="0"/>
              <a:t>12/15/2020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0D6AF-F01D-5446-AB1A-CD7388A33D04}" type="slidenum">
              <a:rPr lang="en-US" smtClean="0"/>
              <a:t>‹#›</a:t>
            </a:fld>
            <a:endParaRPr lang="en-US"/>
          </a:p>
        </p:txBody>
      </p:sp>
    </p:spTree>
    <p:extLst>
      <p:ext uri="{BB962C8B-B14F-4D97-AF65-F5344CB8AC3E}">
        <p14:creationId xmlns:p14="http://schemas.microsoft.com/office/powerpoint/2010/main" val="421690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dirty="0">
                <a:latin typeface="Arial" panose="020B0604020202020204" pitchFamily="34" charset="0"/>
                <a:cs typeface="Arial" panose="020B0604020202020204" pitchFamily="34" charset="0"/>
              </a:rPr>
              <a:t>Thank you for your time today!  We would like to give you a brief overview of our meeting today.  We will be sharing our Visual Sign Shop and the sales tools we have available to support your team.  Primarily we want to share a presentation that you can use with distributors to help them understand the product and engage them to present it to their customers.</a:t>
            </a:r>
          </a:p>
          <a:p>
            <a:pPr marL="0" indent="0" algn="l">
              <a:buNone/>
            </a:pPr>
            <a:endParaRPr lang="en-US" sz="1200" b="0" dirty="0">
              <a:latin typeface="Arial" panose="020B0604020202020204" pitchFamily="34" charset="0"/>
              <a:cs typeface="Arial" panose="020B0604020202020204" pitchFamily="34" charset="0"/>
            </a:endParaRPr>
          </a:p>
          <a:p>
            <a:pPr marL="0" indent="0" algn="l">
              <a:buNone/>
            </a:pPr>
            <a:r>
              <a:rPr lang="en-US" sz="1200" b="0" dirty="0">
                <a:latin typeface="Arial" panose="020B0604020202020204" pitchFamily="34" charset="0"/>
                <a:cs typeface="Arial" panose="020B0604020202020204" pitchFamily="34" charset="0"/>
              </a:rPr>
              <a:t>We will also give some in depth information about our training program, share the sales tools we discuss today and talk about the next steps.</a:t>
            </a:r>
          </a:p>
          <a:p>
            <a:pPr marL="0" indent="0" algn="l">
              <a:buNone/>
            </a:pPr>
            <a:endParaRPr lang="en-US" sz="1200" b="0" dirty="0">
              <a:latin typeface="Arial" panose="020B0604020202020204" pitchFamily="34" charset="0"/>
              <a:cs typeface="Arial" panose="020B0604020202020204" pitchFamily="34" charset="0"/>
            </a:endParaRPr>
          </a:p>
          <a:p>
            <a:pPr marL="0" indent="0" algn="l">
              <a:buNone/>
            </a:pPr>
            <a:endParaRPr lang="en-US" sz="1200" b="0" dirty="0">
              <a:latin typeface="Arial" panose="020B0604020202020204" pitchFamily="34" charset="0"/>
              <a:cs typeface="Arial" panose="020B0604020202020204" pitchFamily="34" charset="0"/>
            </a:endParaRPr>
          </a:p>
          <a:p>
            <a:pPr marL="0" indent="0" algn="l">
              <a:buNone/>
            </a:pPr>
            <a:endParaRPr lang="en-US" sz="1200" b="0" dirty="0">
              <a:latin typeface="Arial" panose="020B0604020202020204" pitchFamily="34" charset="0"/>
              <a:cs typeface="Arial" panose="020B0604020202020204" pitchFamily="34" charset="0"/>
            </a:endParaRPr>
          </a:p>
          <a:p>
            <a:pPr marL="0" indent="0" algn="l">
              <a:buNone/>
            </a:pPr>
            <a:endParaRPr lang="en-US" sz="1200" b="0" dirty="0">
              <a:latin typeface="Arial" panose="020B0604020202020204" pitchFamily="34" charset="0"/>
              <a:cs typeface="Arial" panose="020B0604020202020204" pitchFamily="34" charset="0"/>
            </a:endParaRPr>
          </a:p>
          <a:p>
            <a:pPr marL="0" indent="0" algn="l">
              <a:buNone/>
            </a:pP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2</a:t>
            </a:fld>
            <a:endParaRPr lang="en-US"/>
          </a:p>
        </p:txBody>
      </p:sp>
    </p:spTree>
    <p:extLst>
      <p:ext uri="{BB962C8B-B14F-4D97-AF65-F5344CB8AC3E}">
        <p14:creationId xmlns:p14="http://schemas.microsoft.com/office/powerpoint/2010/main" val="841527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create custom signs in 4 easy steps.   If you have the chance to visit a customer, we can send you these steps so you can show them in person just without the plotter.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video</a:t>
            </a:r>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11</a:t>
            </a:fld>
            <a:endParaRPr lang="en-US"/>
          </a:p>
        </p:txBody>
      </p:sp>
    </p:spTree>
    <p:extLst>
      <p:ext uri="{BB962C8B-B14F-4D97-AF65-F5344CB8AC3E}">
        <p14:creationId xmlns:p14="http://schemas.microsoft.com/office/powerpoint/2010/main" val="138238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customers may have a need to make smaller visuals but don’t have the right equipment.  We have solved this by bundling a label printer with the sign shop to create our Platinum version.  This label printer in very reliable and cost effective.  </a:t>
            </a:r>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12</a:t>
            </a:fld>
            <a:endParaRPr lang="en-US"/>
          </a:p>
        </p:txBody>
      </p:sp>
    </p:spTree>
    <p:extLst>
      <p:ext uri="{BB962C8B-B14F-4D97-AF65-F5344CB8AC3E}">
        <p14:creationId xmlns:p14="http://schemas.microsoft.com/office/powerpoint/2010/main" val="1814587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L3Harris Combat Propulsion Systems is an industry leader in the design and manufacture of military transmissions, suspensions and turret drive systems  </a:t>
            </a:r>
            <a:r>
              <a:rPr lang="en-US" sz="1200" b="0" dirty="0"/>
              <a:t>This facility has over a million </a:t>
            </a:r>
            <a:r>
              <a:rPr lang="en-US" sz="1200" b="0" dirty="0" err="1"/>
              <a:t>sqft</a:t>
            </a:r>
            <a:r>
              <a:rPr lang="en-US" sz="1200" b="0" dirty="0"/>
              <a:t> and dedicated their continuous improvement team to owning the sign shop and making it an integral part of their improvement goals.</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Visual Sign Shop tends to get high visibility within facilities as their workplace becomes transformed.  Other locations, suppliers and customer start to ask “How did you do this?”  This products promotes itself and consistently generates new opportunities on it’s own!  Many leads come from existing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Some distributors have asked about the impact on the of their current custom sign business and providing a make option.  This is a fair question.  We came at this from a different angle.  We started with the sign shop and then offered custom signs.  What you need to stress is now you have options for signage.  You can do some yourself or let us do them.  By offering options we have been able to grow the visual communication product category as whole and actually increases the overall spend with a customer.  The sign shop cannot create every type of visual needed.  They still will need custom signs for tool shadow boards, KPI and metric boards, PPE and more.</a:t>
            </a:r>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13</a:t>
            </a:fld>
            <a:endParaRPr lang="en-US"/>
          </a:p>
        </p:txBody>
      </p:sp>
    </p:spTree>
    <p:extLst>
      <p:ext uri="{BB962C8B-B14F-4D97-AF65-F5344CB8AC3E}">
        <p14:creationId xmlns:p14="http://schemas.microsoft.com/office/powerpoint/2010/main" val="239372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sales tools we outline today will help support the customer call to actions.  Customers are unique and may require information in different ways.  Visual Workplace and OneSolution can assist in developing a strategy to introduce the Visual Sign Shop.  It has been our experience that typically there is a sequence to the actions customers take as they learn more about the Sign Shop.</a:t>
            </a:r>
          </a:p>
          <a:p>
            <a:endParaRPr lang="en-US" dirty="0"/>
          </a:p>
          <a:p>
            <a:r>
              <a:rPr lang="en-US" dirty="0"/>
              <a:t>Samples are a great starting point that can be shared with others to create interest.</a:t>
            </a:r>
          </a:p>
          <a:p>
            <a:endParaRPr lang="en-US" dirty="0"/>
          </a:p>
          <a:p>
            <a:r>
              <a:rPr lang="en-US" dirty="0"/>
              <a:t>A live demo allows the customer to see how they sign shop works in real time and ask questions.  It is helpful for the customer to have samples in hand during demo.</a:t>
            </a:r>
          </a:p>
          <a:p>
            <a:endParaRPr lang="en-US" dirty="0"/>
          </a:p>
          <a:p>
            <a:r>
              <a:rPr lang="en-US" dirty="0"/>
              <a:t>The good news is that 70% of the customers we quote end up purchasing a sign shop!</a:t>
            </a:r>
          </a:p>
        </p:txBody>
      </p:sp>
      <p:sp>
        <p:nvSpPr>
          <p:cNvPr id="4" name="Slide Number Placeholder 3"/>
          <p:cNvSpPr>
            <a:spLocks noGrp="1"/>
          </p:cNvSpPr>
          <p:nvPr>
            <p:ph type="sldNum" sz="quarter" idx="5"/>
          </p:nvPr>
        </p:nvSpPr>
        <p:spPr/>
        <p:txBody>
          <a:bodyPr/>
          <a:lstStyle/>
          <a:p>
            <a:fld id="{F570D6AF-F01D-5446-AB1A-CD7388A33D04}" type="slidenum">
              <a:rPr lang="en-US" smtClean="0"/>
              <a:t>14</a:t>
            </a:fld>
            <a:endParaRPr lang="en-US"/>
          </a:p>
        </p:txBody>
      </p:sp>
    </p:spTree>
    <p:extLst>
      <p:ext uri="{BB962C8B-B14F-4D97-AF65-F5344CB8AC3E}">
        <p14:creationId xmlns:p14="http://schemas.microsoft.com/office/powerpoint/2010/main" val="2231292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15</a:t>
            </a:fld>
            <a:endParaRPr lang="en-US"/>
          </a:p>
        </p:txBody>
      </p:sp>
    </p:spTree>
    <p:extLst>
      <p:ext uri="{BB962C8B-B14F-4D97-AF65-F5344CB8AC3E}">
        <p14:creationId xmlns:p14="http://schemas.microsoft.com/office/powerpoint/2010/main" val="2051689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list.</a:t>
            </a:r>
          </a:p>
          <a:p>
            <a:endParaRPr lang="en-US" dirty="0"/>
          </a:p>
          <a:p>
            <a:r>
              <a:rPr lang="en-US" dirty="0"/>
              <a:t>Links to the online documents are provided and are also available through Share 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interested, we have also drafted email messages for each tool that you are welcome to use when communicating with your customers. </a:t>
            </a:r>
          </a:p>
          <a:p>
            <a:endParaRPr lang="en-US" dirty="0"/>
          </a:p>
          <a:p>
            <a:r>
              <a:rPr lang="en-US" dirty="0"/>
              <a:t>Our team is ready to help you in way that you might need.  We can make the presentations, send samples and provide product demos.</a:t>
            </a:r>
          </a:p>
        </p:txBody>
      </p:sp>
      <p:sp>
        <p:nvSpPr>
          <p:cNvPr id="4" name="Slide Number Placeholder 3"/>
          <p:cNvSpPr>
            <a:spLocks noGrp="1"/>
          </p:cNvSpPr>
          <p:nvPr>
            <p:ph type="sldNum" sz="quarter" idx="5"/>
          </p:nvPr>
        </p:nvSpPr>
        <p:spPr/>
        <p:txBody>
          <a:bodyPr/>
          <a:lstStyle/>
          <a:p>
            <a:fld id="{F570D6AF-F01D-5446-AB1A-CD7388A33D04}" type="slidenum">
              <a:rPr lang="en-US" smtClean="0"/>
              <a:t>16</a:t>
            </a:fld>
            <a:endParaRPr lang="en-US"/>
          </a:p>
        </p:txBody>
      </p:sp>
    </p:spTree>
    <p:extLst>
      <p:ext uri="{BB962C8B-B14F-4D97-AF65-F5344CB8AC3E}">
        <p14:creationId xmlns:p14="http://schemas.microsoft.com/office/powerpoint/2010/main" val="259357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our support program, we provide unlimited lifetime training.  To ensure success we work very hard to engage customers to become trained.  We need the distributors help to communicate this throughout the entire sales process.  Once the customer receives their sign shop, they will have all of the information needed to reach out and schedule the training.  Some do and then some don’t for many reasons.  </a:t>
            </a:r>
          </a:p>
          <a:p>
            <a:endParaRPr lang="en-US" dirty="0"/>
          </a:p>
          <a:p>
            <a:r>
              <a:rPr lang="en-US" dirty="0"/>
              <a:t>When possible, we will try to capture the customer contact information and we will reach out.  If we run into challenges, we will reach out to the distributor for help.  It is in all of our interests to complete the training ASAP to start generating consumable sales on the supplies.</a:t>
            </a:r>
          </a:p>
          <a:p>
            <a:endParaRPr lang="en-US" dirty="0"/>
          </a:p>
          <a:p>
            <a:r>
              <a:rPr lang="en-US" dirty="0"/>
              <a:t>The final piece of our support program is our Quarterly Contact.  This has proved to be very critical.  We want to collaborate with the Distributor to make a quarterly touch with every sign ship customers.  Our goal is to train as many people as the customer will allow but we know that people leave or change jobs.  We need to stay connected with the customer and make sure they have people trained and if resources change, we are right there to get them up and running again.    This quarterly touch also helps us build relationships, expand product categories and hopefully get referrals.</a:t>
            </a:r>
          </a:p>
          <a:p>
            <a:endParaRPr lang="en-US" dirty="0"/>
          </a:p>
          <a:p>
            <a:r>
              <a:rPr lang="en-US" dirty="0"/>
              <a:t>Our customers are amazed at the support we provide!  It is a lot of work but worth every opportunity! </a:t>
            </a:r>
          </a:p>
        </p:txBody>
      </p:sp>
      <p:sp>
        <p:nvSpPr>
          <p:cNvPr id="4" name="Slide Number Placeholder 3"/>
          <p:cNvSpPr>
            <a:spLocks noGrp="1"/>
          </p:cNvSpPr>
          <p:nvPr>
            <p:ph type="sldNum" sz="quarter" idx="5"/>
          </p:nvPr>
        </p:nvSpPr>
        <p:spPr/>
        <p:txBody>
          <a:bodyPr/>
          <a:lstStyle/>
          <a:p>
            <a:fld id="{F570D6AF-F01D-5446-AB1A-CD7388A33D04}" type="slidenum">
              <a:rPr lang="en-US" smtClean="0"/>
              <a:t>17</a:t>
            </a:fld>
            <a:endParaRPr lang="en-US"/>
          </a:p>
        </p:txBody>
      </p:sp>
    </p:spTree>
    <p:extLst>
      <p:ext uri="{BB962C8B-B14F-4D97-AF65-F5344CB8AC3E}">
        <p14:creationId xmlns:p14="http://schemas.microsoft.com/office/powerpoint/2010/main" val="2550652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the next steps!</a:t>
            </a:r>
          </a:p>
        </p:txBody>
      </p:sp>
      <p:sp>
        <p:nvSpPr>
          <p:cNvPr id="4" name="Slide Number Placeholder 3"/>
          <p:cNvSpPr>
            <a:spLocks noGrp="1"/>
          </p:cNvSpPr>
          <p:nvPr>
            <p:ph type="sldNum" sz="quarter" idx="5"/>
          </p:nvPr>
        </p:nvSpPr>
        <p:spPr/>
        <p:txBody>
          <a:bodyPr/>
          <a:lstStyle/>
          <a:p>
            <a:fld id="{F570D6AF-F01D-5446-AB1A-CD7388A33D04}" type="slidenum">
              <a:rPr lang="en-US" smtClean="0"/>
              <a:t>18</a:t>
            </a:fld>
            <a:endParaRPr lang="en-US"/>
          </a:p>
        </p:txBody>
      </p:sp>
    </p:spTree>
    <p:extLst>
      <p:ext uri="{BB962C8B-B14F-4D97-AF65-F5344CB8AC3E}">
        <p14:creationId xmlns:p14="http://schemas.microsoft.com/office/powerpoint/2010/main" val="3597449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dirty="0">
                <a:latin typeface="Arial" panose="020B0604020202020204" pitchFamily="34" charset="0"/>
                <a:cs typeface="Arial" panose="020B0604020202020204" pitchFamily="34" charset="0"/>
              </a:rPr>
              <a:t>Just a brief overview of Visual Workplace and how we work with OneSolution to provide  innovative visual communications that deliver a platform of continuous improvement and drives sustainability within the workplace  Together we have the product expertise, support and tools to help distributors successfully deliver visual products to their customers.</a:t>
            </a:r>
          </a:p>
          <a:p>
            <a:pPr marL="0" indent="0" algn="l">
              <a:buNone/>
            </a:pPr>
            <a:endParaRPr lang="en-US" sz="1200" b="0" dirty="0">
              <a:latin typeface="Arial" panose="020B0604020202020204" pitchFamily="34" charset="0"/>
              <a:cs typeface="Arial" panose="020B0604020202020204" pitchFamily="34" charset="0"/>
            </a:endParaRPr>
          </a:p>
          <a:p>
            <a:pPr marL="0" indent="0" algn="l">
              <a:buNone/>
            </a:pPr>
            <a:r>
              <a:rPr lang="en-US" sz="1200" b="0" dirty="0">
                <a:latin typeface="Arial" panose="020B0604020202020204" pitchFamily="34" charset="0"/>
                <a:cs typeface="Arial" panose="020B0604020202020204" pitchFamily="34" charset="0"/>
              </a:rPr>
              <a:t>Visual Workplace has been in business for 24 years and has built an extensive product offering that promotes Safety, Continuous Improvement, Lean and 5S.</a:t>
            </a:r>
          </a:p>
          <a:p>
            <a:pPr marL="0" indent="0" algn="l">
              <a:buNone/>
            </a:pPr>
            <a:endParaRPr lang="en-US" sz="1200" b="0" dirty="0">
              <a:latin typeface="Arial" panose="020B0604020202020204" pitchFamily="34" charset="0"/>
              <a:cs typeface="Arial" panose="020B0604020202020204" pitchFamily="34" charset="0"/>
            </a:endParaRPr>
          </a:p>
          <a:p>
            <a:pPr marL="0" indent="0" algn="l">
              <a:buNone/>
            </a:pPr>
            <a:r>
              <a:rPr lang="en-US" sz="1200" b="0" dirty="0">
                <a:latin typeface="Arial" panose="020B0604020202020204" pitchFamily="34" charset="0"/>
                <a:cs typeface="Arial" panose="020B0604020202020204" pitchFamily="34" charset="0"/>
              </a:rPr>
              <a:t>Today will be talking about the Visual Sign Shop but we also provide solutions for customs signs and many products such as floor tapes, tool shadow boards, LOTO, tags and labels.</a:t>
            </a:r>
          </a:p>
          <a:p>
            <a:pPr marL="0" indent="0" algn="l">
              <a:buNone/>
            </a:pPr>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3</a:t>
            </a:fld>
            <a:endParaRPr lang="en-US"/>
          </a:p>
        </p:txBody>
      </p:sp>
    </p:spTree>
    <p:extLst>
      <p:ext uri="{BB962C8B-B14F-4D97-AF65-F5344CB8AC3E}">
        <p14:creationId xmlns:p14="http://schemas.microsoft.com/office/powerpoint/2010/main" val="31526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Visual Sign Shop is a very unique product offered exclusively by Visual Workplace.  Many others claim that their label printers make signs, but this is just not true. To better assist our distributors in presenting this product we have put together a sales tool kit with many different options to help you educate your customers on the possible applications and capabilities.  These tools will provide valuable information to your customers and create a compelling reason for them to want to make your own signs and visuals.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go into more detail in just a little bit.  First, we want to take you through the first tool.  The Visual Sign Shop Product 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4</a:t>
            </a:fld>
            <a:endParaRPr lang="en-US"/>
          </a:p>
        </p:txBody>
      </p:sp>
    </p:spTree>
    <p:extLst>
      <p:ext uri="{BB962C8B-B14F-4D97-AF65-F5344CB8AC3E}">
        <p14:creationId xmlns:p14="http://schemas.microsoft.com/office/powerpoint/2010/main" val="181684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Organizations lack the proper tools to create visual signs internally.  They use what they have available or purchase from an outside resource that can be costly.  We have developed a product that is designed specifically for facilities to make their own signs.  It includes everything needed to make your own signs.  We provide training, tech support, templates, and online resources to make it easy to use.  Now 5S organization, work instructions and safety requirements can be standardized.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laptop is an optional component.  In our experience, 80% of the customers opt for the laptop.  It simplifies the setup and they do not have to involve their IT team and navigate their requirements.  The laptop comes with the software loaded and ready to plug and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included a cart to make the system mobile allowing it to be moved around easily.  This is especially helpful for companies that utilize Kaizen (continuous improvement) events.  Presenting the sign shop as tool to be used for Kaizen events can be a great selling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sign shop includes tools to make 64 signs.  We remind prospects that this offsets the cost of the sign shop if they calculate the cost make vs buying these signs.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important part about the sign shop is the support and resources we provide.  Buying all of the items ala carte and trying to do this yourself is nearly impossible.  We built a support model for this product that helps customers maximize their applications of this products with one resource.</a:t>
            </a:r>
          </a:p>
        </p:txBody>
      </p:sp>
      <p:sp>
        <p:nvSpPr>
          <p:cNvPr id="4" name="Slide Number Placeholder 3"/>
          <p:cNvSpPr>
            <a:spLocks noGrp="1"/>
          </p:cNvSpPr>
          <p:nvPr>
            <p:ph type="sldNum" sz="quarter" idx="5"/>
          </p:nvPr>
        </p:nvSpPr>
        <p:spPr/>
        <p:txBody>
          <a:bodyPr/>
          <a:lstStyle/>
          <a:p>
            <a:fld id="{F570D6AF-F01D-5446-AB1A-CD7388A33D04}" type="slidenum">
              <a:rPr lang="en-US" smtClean="0"/>
              <a:t>5</a:t>
            </a:fld>
            <a:endParaRPr lang="en-US"/>
          </a:p>
        </p:txBody>
      </p:sp>
    </p:spTree>
    <p:extLst>
      <p:ext uri="{BB962C8B-B14F-4D97-AF65-F5344CB8AC3E}">
        <p14:creationId xmlns:p14="http://schemas.microsoft.com/office/powerpoint/2010/main" val="396123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Visual Management is a critical component to a Lean workplace.  Many facilities have the desire to manage their organizations visually but lack the tools to do it effectively.  Visual Workplace provides everything they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goals is to direct behavior, promote continuous improvement while working safely.  This can only be done with the use of visual communications. As you can see in these examples, visual communications come in many forms. It is important to help you customers create that understanding.  If you find that your customer needs help, the Visual Workplace team can provide presentations to their team create understanding! </a:t>
            </a:r>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6</a:t>
            </a:fld>
            <a:endParaRPr lang="en-US"/>
          </a:p>
        </p:txBody>
      </p:sp>
    </p:spTree>
    <p:extLst>
      <p:ext uri="{BB962C8B-B14F-4D97-AF65-F5344CB8AC3E}">
        <p14:creationId xmlns:p14="http://schemas.microsoft.com/office/powerpoint/2010/main" val="3520003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create organization, reinforce safe work requirements and standardize our processes.</a:t>
            </a:r>
          </a:p>
        </p:txBody>
      </p:sp>
      <p:sp>
        <p:nvSpPr>
          <p:cNvPr id="4" name="Slide Number Placeholder 3"/>
          <p:cNvSpPr>
            <a:spLocks noGrp="1"/>
          </p:cNvSpPr>
          <p:nvPr>
            <p:ph type="sldNum" sz="quarter" idx="5"/>
          </p:nvPr>
        </p:nvSpPr>
        <p:spPr/>
        <p:txBody>
          <a:bodyPr/>
          <a:lstStyle/>
          <a:p>
            <a:fld id="{F570D6AF-F01D-5446-AB1A-CD7388A33D04}" type="slidenum">
              <a:rPr lang="en-US" smtClean="0"/>
              <a:t>7</a:t>
            </a:fld>
            <a:endParaRPr lang="en-US"/>
          </a:p>
        </p:txBody>
      </p:sp>
    </p:spTree>
    <p:extLst>
      <p:ext uri="{BB962C8B-B14F-4D97-AF65-F5344CB8AC3E}">
        <p14:creationId xmlns:p14="http://schemas.microsoft.com/office/powerpoint/2010/main" val="1367407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share in more detail why is the Visual Sign Shop so valuable.   This is a very powerful illustration!  So many of us have needed a to communicate a message and did the best we could to with the tools we had.  Your customers struggle to find the tools they need to make signs and visuals.  With the Visual Sign Shop this problem is solved!  You now have the ability to create signs on demand that are professional and give you message credibility for your standards. Your customer will be amazed how in a very short time, their workplace will be visually transformed into a visual, lean and safe facility.</a:t>
            </a:r>
          </a:p>
        </p:txBody>
      </p:sp>
      <p:sp>
        <p:nvSpPr>
          <p:cNvPr id="4" name="Slide Number Placeholder 3"/>
          <p:cNvSpPr>
            <a:spLocks noGrp="1"/>
          </p:cNvSpPr>
          <p:nvPr>
            <p:ph type="sldNum" sz="quarter" idx="5"/>
          </p:nvPr>
        </p:nvSpPr>
        <p:spPr/>
        <p:txBody>
          <a:bodyPr/>
          <a:lstStyle/>
          <a:p>
            <a:fld id="{F570D6AF-F01D-5446-AB1A-CD7388A33D04}" type="slidenum">
              <a:rPr lang="en-US" smtClean="0"/>
              <a:t>8</a:t>
            </a:fld>
            <a:endParaRPr lang="en-US"/>
          </a:p>
        </p:txBody>
      </p:sp>
    </p:spTree>
    <p:extLst>
      <p:ext uri="{BB962C8B-B14F-4D97-AF65-F5344CB8AC3E}">
        <p14:creationId xmlns:p14="http://schemas.microsoft.com/office/powerpoint/2010/main" val="2335251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 that we want to make sure your customer always has the resources they need.  These resource do not cost the customer anything extra.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thousands of free tools to help get you started and keep improving processes. All the templates online can be downloaded and customized, or feel free to start from a blank canvas and create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importantly for the distributor is that we want to keep-in-touch with the customer so if their resources change and they need a new person trained we are right there to assist and make sure they don’t have any disruptions in their sign making abilities.</a:t>
            </a:r>
          </a:p>
          <a:p>
            <a:endParaRPr lang="en-US" dirty="0"/>
          </a:p>
        </p:txBody>
      </p:sp>
      <p:sp>
        <p:nvSpPr>
          <p:cNvPr id="4" name="Slide Number Placeholder 3"/>
          <p:cNvSpPr>
            <a:spLocks noGrp="1"/>
          </p:cNvSpPr>
          <p:nvPr>
            <p:ph type="sldNum" sz="quarter" idx="5"/>
          </p:nvPr>
        </p:nvSpPr>
        <p:spPr/>
        <p:txBody>
          <a:bodyPr/>
          <a:lstStyle/>
          <a:p>
            <a:fld id="{F570D6AF-F01D-5446-AB1A-CD7388A33D04}" type="slidenum">
              <a:rPr lang="en-US" smtClean="0"/>
              <a:t>9</a:t>
            </a:fld>
            <a:endParaRPr lang="en-US"/>
          </a:p>
        </p:txBody>
      </p:sp>
    </p:spTree>
    <p:extLst>
      <p:ext uri="{BB962C8B-B14F-4D97-AF65-F5344CB8AC3E}">
        <p14:creationId xmlns:p14="http://schemas.microsoft.com/office/powerpoint/2010/main" val="3161988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can see the cost savings with a 12x12 sign and a 24x24 sign on PVC with vinyl- We do have a real time live ROI on our website that you can pay around with putting numbers in and emailing a final report to yourself. Make it vs Buy it</a:t>
            </a:r>
          </a:p>
          <a:p>
            <a:endParaRPr lang="en-US" dirty="0"/>
          </a:p>
          <a:p>
            <a:r>
              <a:rPr lang="en-US" dirty="0"/>
              <a:t>It is important to note the materials that are included with the sign shop when the customer is evaluating the cost.  If the customer calculates the cost to purchase these 64 signs compared to making them, the ROI is very quick.</a:t>
            </a:r>
          </a:p>
        </p:txBody>
      </p:sp>
      <p:sp>
        <p:nvSpPr>
          <p:cNvPr id="4" name="Slide Number Placeholder 3"/>
          <p:cNvSpPr>
            <a:spLocks noGrp="1"/>
          </p:cNvSpPr>
          <p:nvPr>
            <p:ph type="sldNum" sz="quarter" idx="5"/>
          </p:nvPr>
        </p:nvSpPr>
        <p:spPr/>
        <p:txBody>
          <a:bodyPr/>
          <a:lstStyle/>
          <a:p>
            <a:fld id="{F570D6AF-F01D-5446-AB1A-CD7388A33D04}" type="slidenum">
              <a:rPr lang="en-US" smtClean="0"/>
              <a:t>10</a:t>
            </a:fld>
            <a:endParaRPr lang="en-US"/>
          </a:p>
        </p:txBody>
      </p:sp>
    </p:spTree>
    <p:extLst>
      <p:ext uri="{BB962C8B-B14F-4D97-AF65-F5344CB8AC3E}">
        <p14:creationId xmlns:p14="http://schemas.microsoft.com/office/powerpoint/2010/main" val="3978979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623A-C612-4F47-93F4-9D1FAAF816EF}"/>
              </a:ext>
            </a:extLst>
          </p:cNvPr>
          <p:cNvSpPr>
            <a:spLocks noGrp="1"/>
          </p:cNvSpPr>
          <p:nvPr>
            <p:ph type="title"/>
          </p:nvPr>
        </p:nvSpPr>
        <p:spPr>
          <a:xfrm>
            <a:off x="838200" y="2766218"/>
            <a:ext cx="10515600" cy="1325563"/>
          </a:xfrm>
        </p:spPr>
        <p:txBody>
          <a:bodyPr/>
          <a:lstStyle>
            <a:lvl1pPr algn="ctr">
              <a:defRPr sz="2800" b="1"/>
            </a:lvl1pPr>
          </a:lstStyle>
          <a:p>
            <a:endParaRPr lang="en-US" sz="4400" dirty="0">
              <a:latin typeface="Arial" panose="020B0604020202020204" pitchFamily="34" charset="0"/>
              <a:cs typeface="Arial" panose="020B0604020202020204" pitchFamily="34" charset="0"/>
            </a:endParaRPr>
          </a:p>
        </p:txBody>
      </p:sp>
      <p:pic>
        <p:nvPicPr>
          <p:cNvPr id="9" name="Picture 8" descr="A picture containing shape, arrow&#10;&#10;Description automatically generated">
            <a:extLst>
              <a:ext uri="{FF2B5EF4-FFF2-40B4-BE49-F238E27FC236}">
                <a16:creationId xmlns:a16="http://schemas.microsoft.com/office/drawing/2014/main" id="{A34915BE-3BEF-664C-9567-4AF415CFAC75}"/>
              </a:ext>
            </a:extLst>
          </p:cNvPr>
          <p:cNvPicPr>
            <a:picLocks noChangeAspect="1"/>
          </p:cNvPicPr>
          <p:nvPr userDrawn="1"/>
        </p:nvPicPr>
        <p:blipFill>
          <a:blip r:embed="rId2"/>
          <a:stretch>
            <a:fillRect/>
          </a:stretch>
        </p:blipFill>
        <p:spPr>
          <a:xfrm>
            <a:off x="4330939" y="763861"/>
            <a:ext cx="3045309" cy="2106339"/>
          </a:xfrm>
          <a:prstGeom prst="rect">
            <a:avLst/>
          </a:prstGeom>
        </p:spPr>
      </p:pic>
    </p:spTree>
    <p:extLst>
      <p:ext uri="{BB962C8B-B14F-4D97-AF65-F5344CB8AC3E}">
        <p14:creationId xmlns:p14="http://schemas.microsoft.com/office/powerpoint/2010/main" val="2109645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_distr">
    <p:spTree>
      <p:nvGrpSpPr>
        <p:cNvPr id="1" name=""/>
        <p:cNvGrpSpPr/>
        <p:nvPr/>
      </p:nvGrpSpPr>
      <p:grpSpPr>
        <a:xfrm>
          <a:off x="0" y="0"/>
          <a:ext cx="0" cy="0"/>
          <a:chOff x="0" y="0"/>
          <a:chExt cx="0" cy="0"/>
        </a:xfrm>
      </p:grpSpPr>
      <p:pic>
        <p:nvPicPr>
          <p:cNvPr id="14" name="Picture 13" descr="A picture containing shape, arrow&#10;&#10;Description automatically generated">
            <a:extLst>
              <a:ext uri="{FF2B5EF4-FFF2-40B4-BE49-F238E27FC236}">
                <a16:creationId xmlns:a16="http://schemas.microsoft.com/office/drawing/2014/main" id="{AFD21808-762D-F94D-A57A-D249B99695BB}"/>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27E569BA-2686-1940-A863-F5111CD39192}"/>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pic>
        <p:nvPicPr>
          <p:cNvPr id="7" name="Picture 6" descr="Shape, circle&#10;&#10;Description automatically generated">
            <a:extLst>
              <a:ext uri="{FF2B5EF4-FFF2-40B4-BE49-F238E27FC236}">
                <a16:creationId xmlns:a16="http://schemas.microsoft.com/office/drawing/2014/main" id="{679044CC-244C-4B41-9066-D0B1484BBEA8}"/>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267444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4A5CE4-B82F-2D4D-ACDD-E2203B1E6E67}"/>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shape, arrow&#10;&#10;Description automatically generated">
            <a:extLst>
              <a:ext uri="{FF2B5EF4-FFF2-40B4-BE49-F238E27FC236}">
                <a16:creationId xmlns:a16="http://schemas.microsoft.com/office/drawing/2014/main" id="{AFD21808-762D-F94D-A57A-D249B99695BB}"/>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27E569BA-2686-1940-A863-F5111CD39192}"/>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spTree>
    <p:extLst>
      <p:ext uri="{BB962C8B-B14F-4D97-AF65-F5344CB8AC3E}">
        <p14:creationId xmlns:p14="http://schemas.microsoft.com/office/powerpoint/2010/main" val="2130739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_dist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4A5CE4-B82F-2D4D-ACDD-E2203B1E6E67}"/>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E569BA-2686-1940-A863-F5111CD39192}"/>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pic>
        <p:nvPicPr>
          <p:cNvPr id="8" name="Picture 7" descr="A picture containing shape, arrow&#10;&#10;Description automatically generated">
            <a:extLst>
              <a:ext uri="{FF2B5EF4-FFF2-40B4-BE49-F238E27FC236}">
                <a16:creationId xmlns:a16="http://schemas.microsoft.com/office/drawing/2014/main" id="{30BC1BF0-ADC0-D04B-8A5F-BA5777CF8006}"/>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9" name="Picture 8" descr="Shape, circle&#10;&#10;Description automatically generated">
            <a:extLst>
              <a:ext uri="{FF2B5EF4-FFF2-40B4-BE49-F238E27FC236}">
                <a16:creationId xmlns:a16="http://schemas.microsoft.com/office/drawing/2014/main" id="{83F2876E-5EAF-D04F-AA49-F006AD0CC0F3}"/>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726360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Picture 13" descr="A picture containing shape, arrow&#10;&#10;Description automatically generated">
            <a:extLst>
              <a:ext uri="{FF2B5EF4-FFF2-40B4-BE49-F238E27FC236}">
                <a16:creationId xmlns:a16="http://schemas.microsoft.com/office/drawing/2014/main" id="{AFD21808-762D-F94D-A57A-D249B99695BB}"/>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a:xfrm>
            <a:off x="838200" y="368300"/>
            <a:ext cx="10515600" cy="5808663"/>
          </a:xfrm>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spTree>
    <p:extLst>
      <p:ext uri="{BB962C8B-B14F-4D97-AF65-F5344CB8AC3E}">
        <p14:creationId xmlns:p14="http://schemas.microsoft.com/office/powerpoint/2010/main" val="235512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_distr">
    <p:spTree>
      <p:nvGrpSpPr>
        <p:cNvPr id="1" name=""/>
        <p:cNvGrpSpPr/>
        <p:nvPr/>
      </p:nvGrpSpPr>
      <p:grpSpPr>
        <a:xfrm>
          <a:off x="0" y="0"/>
          <a:ext cx="0" cy="0"/>
          <a:chOff x="0" y="0"/>
          <a:chExt cx="0" cy="0"/>
        </a:xfrm>
      </p:grpSpPr>
      <p:pic>
        <p:nvPicPr>
          <p:cNvPr id="14" name="Picture 13" descr="A picture containing shape, arrow&#10;&#10;Description automatically generated">
            <a:extLst>
              <a:ext uri="{FF2B5EF4-FFF2-40B4-BE49-F238E27FC236}">
                <a16:creationId xmlns:a16="http://schemas.microsoft.com/office/drawing/2014/main" id="{AFD21808-762D-F94D-A57A-D249B99695BB}"/>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a:xfrm>
            <a:off x="838200" y="368300"/>
            <a:ext cx="10515600" cy="5808663"/>
          </a:xfrm>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pic>
        <p:nvPicPr>
          <p:cNvPr id="6" name="Picture 5" descr="Shape, circle&#10;&#10;Description automatically generated">
            <a:extLst>
              <a:ext uri="{FF2B5EF4-FFF2-40B4-BE49-F238E27FC236}">
                <a16:creationId xmlns:a16="http://schemas.microsoft.com/office/drawing/2014/main" id="{383140A8-9920-5B42-921A-86F193BDB0BD}"/>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3377439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8B883D-06C7-6D42-BB6B-783840583E99}"/>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shape, arrow&#10;&#10;Description automatically generated">
            <a:extLst>
              <a:ext uri="{FF2B5EF4-FFF2-40B4-BE49-F238E27FC236}">
                <a16:creationId xmlns:a16="http://schemas.microsoft.com/office/drawing/2014/main" id="{AFD21808-762D-F94D-A57A-D249B99695BB}"/>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a:xfrm>
            <a:off x="838200" y="368300"/>
            <a:ext cx="10515600" cy="5808663"/>
          </a:xfrm>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spTree>
    <p:extLst>
      <p:ext uri="{BB962C8B-B14F-4D97-AF65-F5344CB8AC3E}">
        <p14:creationId xmlns:p14="http://schemas.microsoft.com/office/powerpoint/2010/main" val="1486758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_dist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8B883D-06C7-6D42-BB6B-783840583E99}"/>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a:xfrm>
            <a:off x="838200" y="368300"/>
            <a:ext cx="10515600" cy="5808663"/>
          </a:xfrm>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pic>
        <p:nvPicPr>
          <p:cNvPr id="7" name="Picture 6" descr="A picture containing shape, arrow&#10;&#10;Description automatically generated">
            <a:extLst>
              <a:ext uri="{FF2B5EF4-FFF2-40B4-BE49-F238E27FC236}">
                <a16:creationId xmlns:a16="http://schemas.microsoft.com/office/drawing/2014/main" id="{0A6D1F90-5BFE-B147-B71B-CCEBA426C3CB}"/>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8" name="Picture 7" descr="Shape, circle&#10;&#10;Description automatically generated">
            <a:extLst>
              <a:ext uri="{FF2B5EF4-FFF2-40B4-BE49-F238E27FC236}">
                <a16:creationId xmlns:a16="http://schemas.microsoft.com/office/drawing/2014/main" id="{58F0849E-BF73-6A49-84FC-31B8807F424F}"/>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3430515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A picture containing shape, arrow&#10;&#10;Description automatically generated">
            <a:extLst>
              <a:ext uri="{FF2B5EF4-FFF2-40B4-BE49-F238E27FC236}">
                <a16:creationId xmlns:a16="http://schemas.microsoft.com/office/drawing/2014/main" id="{B3DCD28F-9340-A54C-9688-A6C4671FF1DC}"/>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CA14D32E-9441-2E49-BEFE-E0165F486BEB}"/>
              </a:ext>
            </a:extLst>
          </p:cNvPr>
          <p:cNvSpPr>
            <a:spLocks noGrp="1"/>
          </p:cNvSpPr>
          <p:nvPr>
            <p:ph type="title"/>
          </p:nvPr>
        </p:nvSpPr>
        <p:spPr>
          <a:xfrm>
            <a:off x="831850" y="1709738"/>
            <a:ext cx="10515600" cy="2852737"/>
          </a:xfrm>
        </p:spPr>
        <p:txBody>
          <a:bodyPr anchor="b"/>
          <a:lstStyle>
            <a:lvl1pPr>
              <a:defRPr sz="18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AC9C3D3-E6F7-1E4F-90C8-C270F078282A}"/>
              </a:ext>
            </a:extLst>
          </p:cNvPr>
          <p:cNvSpPr>
            <a:spLocks noGrp="1"/>
          </p:cNvSpPr>
          <p:nvPr>
            <p:ph type="body" idx="1"/>
          </p:nvPr>
        </p:nvSpPr>
        <p:spPr>
          <a:xfrm>
            <a:off x="831850" y="4589463"/>
            <a:ext cx="10515600" cy="1500187"/>
          </a:xfr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54980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_distr">
    <p:spTree>
      <p:nvGrpSpPr>
        <p:cNvPr id="1" name=""/>
        <p:cNvGrpSpPr/>
        <p:nvPr/>
      </p:nvGrpSpPr>
      <p:grpSpPr>
        <a:xfrm>
          <a:off x="0" y="0"/>
          <a:ext cx="0" cy="0"/>
          <a:chOff x="0" y="0"/>
          <a:chExt cx="0" cy="0"/>
        </a:xfrm>
      </p:grpSpPr>
      <p:pic>
        <p:nvPicPr>
          <p:cNvPr id="10" name="Picture 9" descr="A picture containing shape, arrow&#10;&#10;Description automatically generated">
            <a:extLst>
              <a:ext uri="{FF2B5EF4-FFF2-40B4-BE49-F238E27FC236}">
                <a16:creationId xmlns:a16="http://schemas.microsoft.com/office/drawing/2014/main" id="{B3DCD28F-9340-A54C-9688-A6C4671FF1DC}"/>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CA14D32E-9441-2E49-BEFE-E0165F486BEB}"/>
              </a:ext>
            </a:extLst>
          </p:cNvPr>
          <p:cNvSpPr>
            <a:spLocks noGrp="1"/>
          </p:cNvSpPr>
          <p:nvPr>
            <p:ph type="title"/>
          </p:nvPr>
        </p:nvSpPr>
        <p:spPr>
          <a:xfrm>
            <a:off x="831850" y="1709738"/>
            <a:ext cx="10515600" cy="2852737"/>
          </a:xfrm>
        </p:spPr>
        <p:txBody>
          <a:bodyPr anchor="b"/>
          <a:lstStyle>
            <a:lvl1pPr>
              <a:defRPr sz="18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AC9C3D3-E6F7-1E4F-90C8-C270F078282A}"/>
              </a:ext>
            </a:extLst>
          </p:cNvPr>
          <p:cNvSpPr>
            <a:spLocks noGrp="1"/>
          </p:cNvSpPr>
          <p:nvPr>
            <p:ph type="body" idx="1"/>
          </p:nvPr>
        </p:nvSpPr>
        <p:spPr>
          <a:xfrm>
            <a:off x="831850" y="4589463"/>
            <a:ext cx="10515600" cy="1500187"/>
          </a:xfr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5" name="Picture 4" descr="Shape, circle&#10;&#10;Description automatically generated">
            <a:extLst>
              <a:ext uri="{FF2B5EF4-FFF2-40B4-BE49-F238E27FC236}">
                <a16:creationId xmlns:a16="http://schemas.microsoft.com/office/drawing/2014/main" id="{CE6F372D-CE2F-3745-BB05-3074CF0BD260}"/>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1942875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C99D02-2FC2-F349-BA07-3CB825565533}"/>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hape, arrow&#10;&#10;Description automatically generated">
            <a:extLst>
              <a:ext uri="{FF2B5EF4-FFF2-40B4-BE49-F238E27FC236}">
                <a16:creationId xmlns:a16="http://schemas.microsoft.com/office/drawing/2014/main" id="{B3DCD28F-9340-A54C-9688-A6C4671FF1DC}"/>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CA14D32E-9441-2E49-BEFE-E0165F486BEB}"/>
              </a:ext>
            </a:extLst>
          </p:cNvPr>
          <p:cNvSpPr>
            <a:spLocks noGrp="1"/>
          </p:cNvSpPr>
          <p:nvPr>
            <p:ph type="title"/>
          </p:nvPr>
        </p:nvSpPr>
        <p:spPr>
          <a:xfrm>
            <a:off x="831850" y="1709738"/>
            <a:ext cx="10515600" cy="2852737"/>
          </a:xfrm>
        </p:spPr>
        <p:txBody>
          <a:bodyPr anchor="b"/>
          <a:lstStyle>
            <a:lvl1pPr>
              <a:defRPr sz="18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AC9C3D3-E6F7-1E4F-90C8-C270F078282A}"/>
              </a:ext>
            </a:extLst>
          </p:cNvPr>
          <p:cNvSpPr>
            <a:spLocks noGrp="1"/>
          </p:cNvSpPr>
          <p:nvPr>
            <p:ph type="body" idx="1"/>
          </p:nvPr>
        </p:nvSpPr>
        <p:spPr>
          <a:xfrm>
            <a:off x="831850" y="4589463"/>
            <a:ext cx="10515600" cy="1500187"/>
          </a:xfrm>
        </p:spPr>
        <p:txBody>
          <a:bodyPr/>
          <a:lstStyle>
            <a:lvl1pPr marL="0" indent="0">
              <a:buNone/>
              <a:defRPr sz="1800">
                <a:solidFill>
                  <a:schemeClr val="bg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8629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067A81-8428-0943-B6C1-1897B49267F0}"/>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CC623A-C612-4F47-93F4-9D1FAAF816EF}"/>
              </a:ext>
            </a:extLst>
          </p:cNvPr>
          <p:cNvSpPr>
            <a:spLocks noGrp="1"/>
          </p:cNvSpPr>
          <p:nvPr>
            <p:ph type="title"/>
          </p:nvPr>
        </p:nvSpPr>
        <p:spPr>
          <a:xfrm>
            <a:off x="838200" y="2766218"/>
            <a:ext cx="10515600" cy="1325563"/>
          </a:xfrm>
        </p:spPr>
        <p:txBody>
          <a:bodyPr/>
          <a:lstStyle>
            <a:lvl1pPr algn="ctr">
              <a:defRPr sz="2800" b="1"/>
            </a:lvl1pPr>
          </a:lstStyle>
          <a:p>
            <a:endParaRPr lang="en-US" sz="4400" dirty="0">
              <a:latin typeface="Arial" panose="020B0604020202020204" pitchFamily="34" charset="0"/>
              <a:cs typeface="Arial" panose="020B0604020202020204" pitchFamily="34" charset="0"/>
            </a:endParaRPr>
          </a:p>
        </p:txBody>
      </p:sp>
      <p:pic>
        <p:nvPicPr>
          <p:cNvPr id="9" name="Picture 8" descr="A picture containing shape, arrow&#10;&#10;Description automatically generated">
            <a:extLst>
              <a:ext uri="{FF2B5EF4-FFF2-40B4-BE49-F238E27FC236}">
                <a16:creationId xmlns:a16="http://schemas.microsoft.com/office/drawing/2014/main" id="{A34915BE-3BEF-664C-9567-4AF415CFAC75}"/>
              </a:ext>
            </a:extLst>
          </p:cNvPr>
          <p:cNvPicPr>
            <a:picLocks noChangeAspect="1"/>
          </p:cNvPicPr>
          <p:nvPr userDrawn="1"/>
        </p:nvPicPr>
        <p:blipFill>
          <a:blip r:embed="rId2"/>
          <a:stretch>
            <a:fillRect/>
          </a:stretch>
        </p:blipFill>
        <p:spPr>
          <a:xfrm>
            <a:off x="4330939" y="763861"/>
            <a:ext cx="3045309" cy="2106339"/>
          </a:xfrm>
          <a:prstGeom prst="rect">
            <a:avLst/>
          </a:prstGeom>
        </p:spPr>
      </p:pic>
    </p:spTree>
    <p:extLst>
      <p:ext uri="{BB962C8B-B14F-4D97-AF65-F5344CB8AC3E}">
        <p14:creationId xmlns:p14="http://schemas.microsoft.com/office/powerpoint/2010/main" val="3581312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3_Section Header_dist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C99D02-2FC2-F349-BA07-3CB825565533}"/>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4D32E-9441-2E49-BEFE-E0165F486BEB}"/>
              </a:ext>
            </a:extLst>
          </p:cNvPr>
          <p:cNvSpPr>
            <a:spLocks noGrp="1"/>
          </p:cNvSpPr>
          <p:nvPr>
            <p:ph type="title"/>
          </p:nvPr>
        </p:nvSpPr>
        <p:spPr>
          <a:xfrm>
            <a:off x="831850" y="1709738"/>
            <a:ext cx="10515600" cy="2852737"/>
          </a:xfrm>
        </p:spPr>
        <p:txBody>
          <a:bodyPr anchor="b"/>
          <a:lstStyle>
            <a:lvl1pPr>
              <a:defRPr sz="18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AC9C3D3-E6F7-1E4F-90C8-C270F078282A}"/>
              </a:ext>
            </a:extLst>
          </p:cNvPr>
          <p:cNvSpPr>
            <a:spLocks noGrp="1"/>
          </p:cNvSpPr>
          <p:nvPr>
            <p:ph type="body" idx="1"/>
          </p:nvPr>
        </p:nvSpPr>
        <p:spPr>
          <a:xfrm>
            <a:off x="831850" y="4589463"/>
            <a:ext cx="10515600" cy="1500187"/>
          </a:xfrm>
        </p:spPr>
        <p:txBody>
          <a:bodyPr/>
          <a:lstStyle>
            <a:lvl1pPr marL="0" indent="0">
              <a:buNone/>
              <a:defRPr sz="1800">
                <a:solidFill>
                  <a:schemeClr val="bg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descr="A picture containing shape, arrow&#10;&#10;Description automatically generated">
            <a:extLst>
              <a:ext uri="{FF2B5EF4-FFF2-40B4-BE49-F238E27FC236}">
                <a16:creationId xmlns:a16="http://schemas.microsoft.com/office/drawing/2014/main" id="{1C82AFEC-1A88-8946-9004-51E615C0DED6}"/>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7" name="Picture 6" descr="Shape, circle&#10;&#10;Description automatically generated">
            <a:extLst>
              <a:ext uri="{FF2B5EF4-FFF2-40B4-BE49-F238E27FC236}">
                <a16:creationId xmlns:a16="http://schemas.microsoft.com/office/drawing/2014/main" id="{2BADFD3C-E3E1-484E-9582-F668CA5CF2BC}"/>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3472863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descr="A picture containing shape, arrow&#10;&#10;Description automatically generated">
            <a:extLst>
              <a:ext uri="{FF2B5EF4-FFF2-40B4-BE49-F238E27FC236}">
                <a16:creationId xmlns:a16="http://schemas.microsoft.com/office/drawing/2014/main" id="{A7F86B3C-207D-D34D-975C-7516F6BC9263}"/>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4B4A3721-7490-534D-AE27-0AC2D1E57C04}"/>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536BADD-C674-2446-9D6F-27E8EE0B12FB}"/>
              </a:ext>
            </a:extLst>
          </p:cNvPr>
          <p:cNvSpPr>
            <a:spLocks noGrp="1"/>
          </p:cNvSpPr>
          <p:nvPr>
            <p:ph sz="half" idx="1"/>
          </p:nvPr>
        </p:nvSpPr>
        <p:spPr>
          <a:xfrm>
            <a:off x="838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CD24ECC8-0239-974F-9698-8C2E7D0C5E41}"/>
              </a:ext>
            </a:extLst>
          </p:cNvPr>
          <p:cNvSpPr>
            <a:spLocks noGrp="1"/>
          </p:cNvSpPr>
          <p:nvPr>
            <p:ph sz="half" idx="2"/>
          </p:nvPr>
        </p:nvSpPr>
        <p:spPr>
          <a:xfrm>
            <a:off x="6172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996212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_distr">
    <p:spTree>
      <p:nvGrpSpPr>
        <p:cNvPr id="1" name=""/>
        <p:cNvGrpSpPr/>
        <p:nvPr/>
      </p:nvGrpSpPr>
      <p:grpSpPr>
        <a:xfrm>
          <a:off x="0" y="0"/>
          <a:ext cx="0" cy="0"/>
          <a:chOff x="0" y="0"/>
          <a:chExt cx="0" cy="0"/>
        </a:xfrm>
      </p:grpSpPr>
      <p:pic>
        <p:nvPicPr>
          <p:cNvPr id="11" name="Picture 10" descr="A picture containing shape, arrow&#10;&#10;Description automatically generated">
            <a:extLst>
              <a:ext uri="{FF2B5EF4-FFF2-40B4-BE49-F238E27FC236}">
                <a16:creationId xmlns:a16="http://schemas.microsoft.com/office/drawing/2014/main" id="{A7F86B3C-207D-D34D-975C-7516F6BC9263}"/>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4B4A3721-7490-534D-AE27-0AC2D1E57C04}"/>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536BADD-C674-2446-9D6F-27E8EE0B12FB}"/>
              </a:ext>
            </a:extLst>
          </p:cNvPr>
          <p:cNvSpPr>
            <a:spLocks noGrp="1"/>
          </p:cNvSpPr>
          <p:nvPr>
            <p:ph sz="half" idx="1"/>
          </p:nvPr>
        </p:nvSpPr>
        <p:spPr>
          <a:xfrm>
            <a:off x="838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CD24ECC8-0239-974F-9698-8C2E7D0C5E41}"/>
              </a:ext>
            </a:extLst>
          </p:cNvPr>
          <p:cNvSpPr>
            <a:spLocks noGrp="1"/>
          </p:cNvSpPr>
          <p:nvPr>
            <p:ph sz="half" idx="2"/>
          </p:nvPr>
        </p:nvSpPr>
        <p:spPr>
          <a:xfrm>
            <a:off x="6172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descr="Shape, circle&#10;&#10;Description automatically generated">
            <a:extLst>
              <a:ext uri="{FF2B5EF4-FFF2-40B4-BE49-F238E27FC236}">
                <a16:creationId xmlns:a16="http://schemas.microsoft.com/office/drawing/2014/main" id="{5C5A3A31-F2DA-CF49-A825-5C0373DECDE9}"/>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1238543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1877E4-0643-114F-8E93-F3DB192E3DD4}"/>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 arrow&#10;&#10;Description automatically generated">
            <a:extLst>
              <a:ext uri="{FF2B5EF4-FFF2-40B4-BE49-F238E27FC236}">
                <a16:creationId xmlns:a16="http://schemas.microsoft.com/office/drawing/2014/main" id="{A7F86B3C-207D-D34D-975C-7516F6BC9263}"/>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4B4A3721-7490-534D-AE27-0AC2D1E57C04}"/>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536BADD-C674-2446-9D6F-27E8EE0B12FB}"/>
              </a:ext>
            </a:extLst>
          </p:cNvPr>
          <p:cNvSpPr>
            <a:spLocks noGrp="1"/>
          </p:cNvSpPr>
          <p:nvPr>
            <p:ph sz="half" idx="1"/>
          </p:nvPr>
        </p:nvSpPr>
        <p:spPr>
          <a:xfrm>
            <a:off x="838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CD24ECC8-0239-974F-9698-8C2E7D0C5E41}"/>
              </a:ext>
            </a:extLst>
          </p:cNvPr>
          <p:cNvSpPr>
            <a:spLocks noGrp="1"/>
          </p:cNvSpPr>
          <p:nvPr>
            <p:ph sz="half" idx="2"/>
          </p:nvPr>
        </p:nvSpPr>
        <p:spPr>
          <a:xfrm>
            <a:off x="6172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476775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3_Two Content_dist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1877E4-0643-114F-8E93-F3DB192E3DD4}"/>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A3721-7490-534D-AE27-0AC2D1E57C04}"/>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536BADD-C674-2446-9D6F-27E8EE0B12FB}"/>
              </a:ext>
            </a:extLst>
          </p:cNvPr>
          <p:cNvSpPr>
            <a:spLocks noGrp="1"/>
          </p:cNvSpPr>
          <p:nvPr>
            <p:ph sz="half" idx="1"/>
          </p:nvPr>
        </p:nvSpPr>
        <p:spPr>
          <a:xfrm>
            <a:off x="838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CD24ECC8-0239-974F-9698-8C2E7D0C5E41}"/>
              </a:ext>
            </a:extLst>
          </p:cNvPr>
          <p:cNvSpPr>
            <a:spLocks noGrp="1"/>
          </p:cNvSpPr>
          <p:nvPr>
            <p:ph sz="half" idx="2"/>
          </p:nvPr>
        </p:nvSpPr>
        <p:spPr>
          <a:xfrm>
            <a:off x="6172200" y="1825625"/>
            <a:ext cx="5181600" cy="435133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descr="A picture containing shape, arrow&#10;&#10;Description automatically generated">
            <a:extLst>
              <a:ext uri="{FF2B5EF4-FFF2-40B4-BE49-F238E27FC236}">
                <a16:creationId xmlns:a16="http://schemas.microsoft.com/office/drawing/2014/main" id="{0182D50A-A905-534B-91BD-1ACCA1A8741D}"/>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8" name="Picture 7" descr="Shape, circle&#10;&#10;Description automatically generated">
            <a:extLst>
              <a:ext uri="{FF2B5EF4-FFF2-40B4-BE49-F238E27FC236}">
                <a16:creationId xmlns:a16="http://schemas.microsoft.com/office/drawing/2014/main" id="{EC19C621-FE5F-7F42-A277-E54B87C57724}"/>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844613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A picture containing shape, arrow&#10;&#10;Description automatically generated">
            <a:extLst>
              <a:ext uri="{FF2B5EF4-FFF2-40B4-BE49-F238E27FC236}">
                <a16:creationId xmlns:a16="http://schemas.microsoft.com/office/drawing/2014/main" id="{3388FBB1-B0C3-3F40-860C-D458155C1CD4}"/>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3123BFA7-A927-6A48-A796-DB84AE153CD7}"/>
              </a:ext>
            </a:extLst>
          </p:cNvPr>
          <p:cNvSpPr>
            <a:spLocks noGrp="1"/>
          </p:cNvSpPr>
          <p:nvPr>
            <p:ph type="title"/>
          </p:nvPr>
        </p:nvSpPr>
        <p:spPr>
          <a:xfrm>
            <a:off x="839788" y="365125"/>
            <a:ext cx="10515600" cy="1325563"/>
          </a:xfrm>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6E48EE-806D-BA4C-B064-74A5BD1EAE46}"/>
              </a:ext>
            </a:extLst>
          </p:cNvPr>
          <p:cNvSpPr>
            <a:spLocks noGrp="1"/>
          </p:cNvSpPr>
          <p:nvPr>
            <p:ph type="body" idx="1"/>
          </p:nvPr>
        </p:nvSpPr>
        <p:spPr>
          <a:xfrm>
            <a:off x="839788" y="1681163"/>
            <a:ext cx="5157787"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B1DC463-6F4E-4E4A-BF4F-749FE606E7C9}"/>
              </a:ext>
            </a:extLst>
          </p:cNvPr>
          <p:cNvSpPr>
            <a:spLocks noGrp="1"/>
          </p:cNvSpPr>
          <p:nvPr>
            <p:ph sz="half" idx="2"/>
          </p:nvPr>
        </p:nvSpPr>
        <p:spPr>
          <a:xfrm>
            <a:off x="839788" y="2505075"/>
            <a:ext cx="5157787" cy="3684588"/>
          </a:xfrm>
        </p:spPr>
        <p:txBody>
          <a:bodyPr/>
          <a:lstStyle>
            <a:lvl1pPr algn="ctr">
              <a:buClr>
                <a:srgbClr val="FF0200"/>
              </a:buCl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52638FCE-662E-B040-958A-163D0086A2BD}"/>
              </a:ext>
            </a:extLst>
          </p:cNvPr>
          <p:cNvSpPr>
            <a:spLocks noGrp="1"/>
          </p:cNvSpPr>
          <p:nvPr>
            <p:ph type="body" sz="quarter" idx="3"/>
          </p:nvPr>
        </p:nvSpPr>
        <p:spPr>
          <a:xfrm>
            <a:off x="6172200" y="1681163"/>
            <a:ext cx="5183188"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9199ED4-8314-B14E-99D7-FF739E81B25D}"/>
              </a:ext>
            </a:extLst>
          </p:cNvPr>
          <p:cNvSpPr>
            <a:spLocks noGrp="1"/>
          </p:cNvSpPr>
          <p:nvPr>
            <p:ph sz="quarter" idx="4"/>
          </p:nvPr>
        </p:nvSpPr>
        <p:spPr>
          <a:xfrm>
            <a:off x="6172200" y="2505075"/>
            <a:ext cx="5183188" cy="368458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06565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2_Comparison_distr">
    <p:spTree>
      <p:nvGrpSpPr>
        <p:cNvPr id="1" name=""/>
        <p:cNvGrpSpPr/>
        <p:nvPr/>
      </p:nvGrpSpPr>
      <p:grpSpPr>
        <a:xfrm>
          <a:off x="0" y="0"/>
          <a:ext cx="0" cy="0"/>
          <a:chOff x="0" y="0"/>
          <a:chExt cx="0" cy="0"/>
        </a:xfrm>
      </p:grpSpPr>
      <p:pic>
        <p:nvPicPr>
          <p:cNvPr id="13" name="Picture 12" descr="A picture containing shape, arrow&#10;&#10;Description automatically generated">
            <a:extLst>
              <a:ext uri="{FF2B5EF4-FFF2-40B4-BE49-F238E27FC236}">
                <a16:creationId xmlns:a16="http://schemas.microsoft.com/office/drawing/2014/main" id="{3388FBB1-B0C3-3F40-860C-D458155C1CD4}"/>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3123BFA7-A927-6A48-A796-DB84AE153CD7}"/>
              </a:ext>
            </a:extLst>
          </p:cNvPr>
          <p:cNvSpPr>
            <a:spLocks noGrp="1"/>
          </p:cNvSpPr>
          <p:nvPr>
            <p:ph type="title"/>
          </p:nvPr>
        </p:nvSpPr>
        <p:spPr>
          <a:xfrm>
            <a:off x="839788" y="365125"/>
            <a:ext cx="10515600" cy="1325563"/>
          </a:xfrm>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6E48EE-806D-BA4C-B064-74A5BD1EAE46}"/>
              </a:ext>
            </a:extLst>
          </p:cNvPr>
          <p:cNvSpPr>
            <a:spLocks noGrp="1"/>
          </p:cNvSpPr>
          <p:nvPr>
            <p:ph type="body" idx="1"/>
          </p:nvPr>
        </p:nvSpPr>
        <p:spPr>
          <a:xfrm>
            <a:off x="839788" y="1681163"/>
            <a:ext cx="5157787"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B1DC463-6F4E-4E4A-BF4F-749FE606E7C9}"/>
              </a:ext>
            </a:extLst>
          </p:cNvPr>
          <p:cNvSpPr>
            <a:spLocks noGrp="1"/>
          </p:cNvSpPr>
          <p:nvPr>
            <p:ph sz="half" idx="2"/>
          </p:nvPr>
        </p:nvSpPr>
        <p:spPr>
          <a:xfrm>
            <a:off x="839788" y="2505075"/>
            <a:ext cx="5157787" cy="3684588"/>
          </a:xfrm>
        </p:spPr>
        <p:txBody>
          <a:bodyPr/>
          <a:lstStyle>
            <a:lvl1pPr algn="ctr">
              <a:buClr>
                <a:srgbClr val="FF0200"/>
              </a:buCl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52638FCE-662E-B040-958A-163D0086A2BD}"/>
              </a:ext>
            </a:extLst>
          </p:cNvPr>
          <p:cNvSpPr>
            <a:spLocks noGrp="1"/>
          </p:cNvSpPr>
          <p:nvPr>
            <p:ph type="body" sz="quarter" idx="3"/>
          </p:nvPr>
        </p:nvSpPr>
        <p:spPr>
          <a:xfrm>
            <a:off x="6172200" y="1681163"/>
            <a:ext cx="5183188"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9199ED4-8314-B14E-99D7-FF739E81B25D}"/>
              </a:ext>
            </a:extLst>
          </p:cNvPr>
          <p:cNvSpPr>
            <a:spLocks noGrp="1"/>
          </p:cNvSpPr>
          <p:nvPr>
            <p:ph sz="quarter" idx="4"/>
          </p:nvPr>
        </p:nvSpPr>
        <p:spPr>
          <a:xfrm>
            <a:off x="6172200" y="2505075"/>
            <a:ext cx="5183188" cy="368458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8" name="Picture 7" descr="Shape, circle&#10;&#10;Description automatically generated">
            <a:extLst>
              <a:ext uri="{FF2B5EF4-FFF2-40B4-BE49-F238E27FC236}">
                <a16:creationId xmlns:a16="http://schemas.microsoft.com/office/drawing/2014/main" id="{CD462F38-9283-1242-BF18-924606068D55}"/>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603130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2151AF-E76B-AF42-A8D1-7447A5E407F4}"/>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hape, arrow&#10;&#10;Description automatically generated">
            <a:extLst>
              <a:ext uri="{FF2B5EF4-FFF2-40B4-BE49-F238E27FC236}">
                <a16:creationId xmlns:a16="http://schemas.microsoft.com/office/drawing/2014/main" id="{3388FBB1-B0C3-3F40-860C-D458155C1CD4}"/>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3123BFA7-A927-6A48-A796-DB84AE153CD7}"/>
              </a:ext>
            </a:extLst>
          </p:cNvPr>
          <p:cNvSpPr>
            <a:spLocks noGrp="1"/>
          </p:cNvSpPr>
          <p:nvPr>
            <p:ph type="title"/>
          </p:nvPr>
        </p:nvSpPr>
        <p:spPr>
          <a:xfrm>
            <a:off x="839788" y="365125"/>
            <a:ext cx="10515600" cy="1325563"/>
          </a:xfrm>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6E48EE-806D-BA4C-B064-74A5BD1EAE46}"/>
              </a:ext>
            </a:extLst>
          </p:cNvPr>
          <p:cNvSpPr>
            <a:spLocks noGrp="1"/>
          </p:cNvSpPr>
          <p:nvPr>
            <p:ph type="body" idx="1"/>
          </p:nvPr>
        </p:nvSpPr>
        <p:spPr>
          <a:xfrm>
            <a:off x="839788" y="1681163"/>
            <a:ext cx="5157787"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B1DC463-6F4E-4E4A-BF4F-749FE606E7C9}"/>
              </a:ext>
            </a:extLst>
          </p:cNvPr>
          <p:cNvSpPr>
            <a:spLocks noGrp="1"/>
          </p:cNvSpPr>
          <p:nvPr>
            <p:ph sz="half" idx="2"/>
          </p:nvPr>
        </p:nvSpPr>
        <p:spPr>
          <a:xfrm>
            <a:off x="839788" y="2505075"/>
            <a:ext cx="5157787" cy="3684588"/>
          </a:xfrm>
        </p:spPr>
        <p:txBody>
          <a:bodyPr/>
          <a:lstStyle>
            <a:lvl1pPr algn="ctr">
              <a:buClr>
                <a:srgbClr val="FF0200"/>
              </a:buCl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52638FCE-662E-B040-958A-163D0086A2BD}"/>
              </a:ext>
            </a:extLst>
          </p:cNvPr>
          <p:cNvSpPr>
            <a:spLocks noGrp="1"/>
          </p:cNvSpPr>
          <p:nvPr>
            <p:ph type="body" sz="quarter" idx="3"/>
          </p:nvPr>
        </p:nvSpPr>
        <p:spPr>
          <a:xfrm>
            <a:off x="6172200" y="1681163"/>
            <a:ext cx="5183188"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9199ED4-8314-B14E-99D7-FF739E81B25D}"/>
              </a:ext>
            </a:extLst>
          </p:cNvPr>
          <p:cNvSpPr>
            <a:spLocks noGrp="1"/>
          </p:cNvSpPr>
          <p:nvPr>
            <p:ph sz="quarter" idx="4"/>
          </p:nvPr>
        </p:nvSpPr>
        <p:spPr>
          <a:xfrm>
            <a:off x="6172200" y="2505075"/>
            <a:ext cx="5183188" cy="368458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748618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_dist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2151AF-E76B-AF42-A8D1-7447A5E407F4}"/>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3BFA7-A927-6A48-A796-DB84AE153CD7}"/>
              </a:ext>
            </a:extLst>
          </p:cNvPr>
          <p:cNvSpPr>
            <a:spLocks noGrp="1"/>
          </p:cNvSpPr>
          <p:nvPr>
            <p:ph type="title"/>
          </p:nvPr>
        </p:nvSpPr>
        <p:spPr>
          <a:xfrm>
            <a:off x="839788" y="365125"/>
            <a:ext cx="10515600" cy="1325563"/>
          </a:xfrm>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6E48EE-806D-BA4C-B064-74A5BD1EAE46}"/>
              </a:ext>
            </a:extLst>
          </p:cNvPr>
          <p:cNvSpPr>
            <a:spLocks noGrp="1"/>
          </p:cNvSpPr>
          <p:nvPr>
            <p:ph type="body" idx="1"/>
          </p:nvPr>
        </p:nvSpPr>
        <p:spPr>
          <a:xfrm>
            <a:off x="839788" y="1681163"/>
            <a:ext cx="5157787"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B1DC463-6F4E-4E4A-BF4F-749FE606E7C9}"/>
              </a:ext>
            </a:extLst>
          </p:cNvPr>
          <p:cNvSpPr>
            <a:spLocks noGrp="1"/>
          </p:cNvSpPr>
          <p:nvPr>
            <p:ph sz="half" idx="2"/>
          </p:nvPr>
        </p:nvSpPr>
        <p:spPr>
          <a:xfrm>
            <a:off x="839788" y="2505075"/>
            <a:ext cx="5157787" cy="3684588"/>
          </a:xfrm>
        </p:spPr>
        <p:txBody>
          <a:bodyPr/>
          <a:lstStyle>
            <a:lvl1pPr algn="ctr">
              <a:buClr>
                <a:srgbClr val="FF0200"/>
              </a:buClr>
              <a:defRPr sz="18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52638FCE-662E-B040-958A-163D0086A2BD}"/>
              </a:ext>
            </a:extLst>
          </p:cNvPr>
          <p:cNvSpPr>
            <a:spLocks noGrp="1"/>
          </p:cNvSpPr>
          <p:nvPr>
            <p:ph type="body" sz="quarter" idx="3"/>
          </p:nvPr>
        </p:nvSpPr>
        <p:spPr>
          <a:xfrm>
            <a:off x="6172200" y="1681163"/>
            <a:ext cx="5183188" cy="823912"/>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9199ED4-8314-B14E-99D7-FF739E81B25D}"/>
              </a:ext>
            </a:extLst>
          </p:cNvPr>
          <p:cNvSpPr>
            <a:spLocks noGrp="1"/>
          </p:cNvSpPr>
          <p:nvPr>
            <p:ph sz="quarter" idx="4"/>
          </p:nvPr>
        </p:nvSpPr>
        <p:spPr>
          <a:xfrm>
            <a:off x="6172200" y="2505075"/>
            <a:ext cx="5183188" cy="3684588"/>
          </a:xfrm>
        </p:spPr>
        <p:txBody>
          <a:bodyPr/>
          <a:lstStyle>
            <a:lvl1pPr algn="ctr">
              <a:defRPr sz="1800">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9" name="Picture 8" descr="A picture containing shape, arrow&#10;&#10;Description automatically generated">
            <a:extLst>
              <a:ext uri="{FF2B5EF4-FFF2-40B4-BE49-F238E27FC236}">
                <a16:creationId xmlns:a16="http://schemas.microsoft.com/office/drawing/2014/main" id="{32A58CA9-B5F1-2D4D-8F2D-4BB94A70106C}"/>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10" name="Picture 9" descr="Shape, circle&#10;&#10;Description automatically generated">
            <a:extLst>
              <a:ext uri="{FF2B5EF4-FFF2-40B4-BE49-F238E27FC236}">
                <a16:creationId xmlns:a16="http://schemas.microsoft.com/office/drawing/2014/main" id="{B4B3C3A1-3A40-3B41-8253-AE524B35C9CD}"/>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2944432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descr="A picture containing shape, arrow&#10;&#10;Description automatically generated">
            <a:extLst>
              <a:ext uri="{FF2B5EF4-FFF2-40B4-BE49-F238E27FC236}">
                <a16:creationId xmlns:a16="http://schemas.microsoft.com/office/drawing/2014/main" id="{0B7AD519-3F5C-0349-B65A-9A40D1BFE705}"/>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A3DA1F66-04D8-354C-A3DC-3C997FE24F48}"/>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6836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distributor">
    <p:spTree>
      <p:nvGrpSpPr>
        <p:cNvPr id="1" name=""/>
        <p:cNvGrpSpPr/>
        <p:nvPr/>
      </p:nvGrpSpPr>
      <p:grpSpPr>
        <a:xfrm>
          <a:off x="0" y="0"/>
          <a:ext cx="0" cy="0"/>
          <a:chOff x="0" y="0"/>
          <a:chExt cx="0" cy="0"/>
        </a:xfrm>
      </p:grpSpPr>
      <p:pic>
        <p:nvPicPr>
          <p:cNvPr id="9" name="Picture 8" descr="A picture containing shape, arrow&#10;&#10;Description automatically generated">
            <a:extLst>
              <a:ext uri="{FF2B5EF4-FFF2-40B4-BE49-F238E27FC236}">
                <a16:creationId xmlns:a16="http://schemas.microsoft.com/office/drawing/2014/main" id="{A34915BE-3BEF-664C-9567-4AF415CFAC75}"/>
              </a:ext>
            </a:extLst>
          </p:cNvPr>
          <p:cNvPicPr>
            <a:picLocks noChangeAspect="1"/>
          </p:cNvPicPr>
          <p:nvPr userDrawn="1"/>
        </p:nvPicPr>
        <p:blipFill>
          <a:blip r:embed="rId2"/>
          <a:stretch>
            <a:fillRect/>
          </a:stretch>
        </p:blipFill>
        <p:spPr>
          <a:xfrm>
            <a:off x="1479670" y="763861"/>
            <a:ext cx="3045309" cy="2106339"/>
          </a:xfrm>
          <a:prstGeom prst="rect">
            <a:avLst/>
          </a:prstGeom>
        </p:spPr>
      </p:pic>
      <p:pic>
        <p:nvPicPr>
          <p:cNvPr id="10" name="Picture 9" descr="Shape, circle&#10;&#10;Description automatically generated">
            <a:extLst>
              <a:ext uri="{FF2B5EF4-FFF2-40B4-BE49-F238E27FC236}">
                <a16:creationId xmlns:a16="http://schemas.microsoft.com/office/drawing/2014/main" id="{C268B69D-1954-BA45-83A5-C32A2C928FD9}"/>
              </a:ext>
            </a:extLst>
          </p:cNvPr>
          <p:cNvPicPr>
            <a:picLocks noChangeAspect="1"/>
          </p:cNvPicPr>
          <p:nvPr userDrawn="1"/>
        </p:nvPicPr>
        <p:blipFill>
          <a:blip r:embed="rId3"/>
          <a:stretch>
            <a:fillRect/>
          </a:stretch>
        </p:blipFill>
        <p:spPr>
          <a:xfrm>
            <a:off x="6867070" y="843162"/>
            <a:ext cx="3800930" cy="2204540"/>
          </a:xfrm>
          <a:prstGeom prst="rect">
            <a:avLst/>
          </a:prstGeom>
        </p:spPr>
      </p:pic>
      <p:sp>
        <p:nvSpPr>
          <p:cNvPr id="11" name="Title 1">
            <a:extLst>
              <a:ext uri="{FF2B5EF4-FFF2-40B4-BE49-F238E27FC236}">
                <a16:creationId xmlns:a16="http://schemas.microsoft.com/office/drawing/2014/main" id="{B8D3AA0D-B5CD-5446-AA64-15E37C61702E}"/>
              </a:ext>
            </a:extLst>
          </p:cNvPr>
          <p:cNvSpPr>
            <a:spLocks noGrp="1"/>
          </p:cNvSpPr>
          <p:nvPr>
            <p:ph type="title"/>
          </p:nvPr>
        </p:nvSpPr>
        <p:spPr>
          <a:xfrm>
            <a:off x="838200" y="2766218"/>
            <a:ext cx="10515600" cy="1325563"/>
          </a:xfrm>
        </p:spPr>
        <p:txBody>
          <a:bodyPr/>
          <a:lstStyle>
            <a:lvl1pPr algn="ctr">
              <a:defRPr sz="2800" b="1"/>
            </a:lvl1pPr>
          </a:lstStyle>
          <a:p>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862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2_Title Only_distr">
    <p:spTree>
      <p:nvGrpSpPr>
        <p:cNvPr id="1" name=""/>
        <p:cNvGrpSpPr/>
        <p:nvPr/>
      </p:nvGrpSpPr>
      <p:grpSpPr>
        <a:xfrm>
          <a:off x="0" y="0"/>
          <a:ext cx="0" cy="0"/>
          <a:chOff x="0" y="0"/>
          <a:chExt cx="0" cy="0"/>
        </a:xfrm>
      </p:grpSpPr>
      <p:pic>
        <p:nvPicPr>
          <p:cNvPr id="9" name="Picture 8" descr="A picture containing shape, arrow&#10;&#10;Description automatically generated">
            <a:extLst>
              <a:ext uri="{FF2B5EF4-FFF2-40B4-BE49-F238E27FC236}">
                <a16:creationId xmlns:a16="http://schemas.microsoft.com/office/drawing/2014/main" id="{0B7AD519-3F5C-0349-B65A-9A40D1BFE705}"/>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A3DA1F66-04D8-354C-A3DC-3C997FE24F48}"/>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descr="Shape, circle&#10;&#10;Description automatically generated">
            <a:extLst>
              <a:ext uri="{FF2B5EF4-FFF2-40B4-BE49-F238E27FC236}">
                <a16:creationId xmlns:a16="http://schemas.microsoft.com/office/drawing/2014/main" id="{7A51ED27-4B33-7C4F-99B5-622EABDE1C50}"/>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2971219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60D9E-5501-194B-907D-541194208758}"/>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 arrow&#10;&#10;Description automatically generated">
            <a:extLst>
              <a:ext uri="{FF2B5EF4-FFF2-40B4-BE49-F238E27FC236}">
                <a16:creationId xmlns:a16="http://schemas.microsoft.com/office/drawing/2014/main" id="{0B7AD519-3F5C-0349-B65A-9A40D1BFE705}"/>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A3DA1F66-04D8-354C-A3DC-3C997FE24F48}"/>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18962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3_Title Only_dist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60D9E-5501-194B-907D-541194208758}"/>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DA1F66-04D8-354C-A3DC-3C997FE24F48}"/>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pic>
        <p:nvPicPr>
          <p:cNvPr id="5" name="Picture 4" descr="A picture containing shape, arrow&#10;&#10;Description automatically generated">
            <a:extLst>
              <a:ext uri="{FF2B5EF4-FFF2-40B4-BE49-F238E27FC236}">
                <a16:creationId xmlns:a16="http://schemas.microsoft.com/office/drawing/2014/main" id="{E3019FCF-8EAB-5549-B3E9-F4B6287F5876}"/>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6" name="Picture 5" descr="Shape, circle&#10;&#10;Description automatically generated">
            <a:extLst>
              <a:ext uri="{FF2B5EF4-FFF2-40B4-BE49-F238E27FC236}">
                <a16:creationId xmlns:a16="http://schemas.microsoft.com/office/drawing/2014/main" id="{14A52603-E30B-A342-9CCF-41C9B1913A2D}"/>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3926391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descr="A picture containing shape, arrow&#10;&#10;Description automatically generated">
            <a:extLst>
              <a:ext uri="{FF2B5EF4-FFF2-40B4-BE49-F238E27FC236}">
                <a16:creationId xmlns:a16="http://schemas.microsoft.com/office/drawing/2014/main" id="{BF89D34F-ACF8-5545-BE38-34DE9BAA1818}"/>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1759315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_distr">
    <p:spTree>
      <p:nvGrpSpPr>
        <p:cNvPr id="1" name=""/>
        <p:cNvGrpSpPr/>
        <p:nvPr/>
      </p:nvGrpSpPr>
      <p:grpSpPr>
        <a:xfrm>
          <a:off x="0" y="0"/>
          <a:ext cx="0" cy="0"/>
          <a:chOff x="0" y="0"/>
          <a:chExt cx="0" cy="0"/>
        </a:xfrm>
      </p:grpSpPr>
      <p:pic>
        <p:nvPicPr>
          <p:cNvPr id="8" name="Picture 7" descr="A picture containing shape, arrow&#10;&#10;Description automatically generated">
            <a:extLst>
              <a:ext uri="{FF2B5EF4-FFF2-40B4-BE49-F238E27FC236}">
                <a16:creationId xmlns:a16="http://schemas.microsoft.com/office/drawing/2014/main" id="{BF89D34F-ACF8-5545-BE38-34DE9BAA1818}"/>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3" name="Picture 2" descr="Shape, circle&#10;&#10;Description automatically generated">
            <a:extLst>
              <a:ext uri="{FF2B5EF4-FFF2-40B4-BE49-F238E27FC236}">
                <a16:creationId xmlns:a16="http://schemas.microsoft.com/office/drawing/2014/main" id="{152F718D-7AED-A443-87F2-2FB36A4FB983}"/>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4271537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_white B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39697-7815-B941-8699-B1EE71224A3F}"/>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hape, arrow&#10;&#10;Description automatically generated">
            <a:extLst>
              <a:ext uri="{FF2B5EF4-FFF2-40B4-BE49-F238E27FC236}">
                <a16:creationId xmlns:a16="http://schemas.microsoft.com/office/drawing/2014/main" id="{BF89D34F-ACF8-5545-BE38-34DE9BAA1818}"/>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114370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_white BG_dist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39697-7815-B941-8699-B1EE71224A3F}"/>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 arrow&#10;&#10;Description automatically generated">
            <a:extLst>
              <a:ext uri="{FF2B5EF4-FFF2-40B4-BE49-F238E27FC236}">
                <a16:creationId xmlns:a16="http://schemas.microsoft.com/office/drawing/2014/main" id="{538F5C88-4F04-DD43-873F-92287314DFF9}"/>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5" name="Picture 4" descr="Shape, circle&#10;&#10;Description automatically generated">
            <a:extLst>
              <a:ext uri="{FF2B5EF4-FFF2-40B4-BE49-F238E27FC236}">
                <a16:creationId xmlns:a16="http://schemas.microsoft.com/office/drawing/2014/main" id="{F67560DA-F208-0D4D-B071-0259CFC02F72}"/>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3860975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5B9A-DE62-854A-936C-9531984B1D76}"/>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3266FFED-EFB7-104F-92C6-1E6514F0739B}"/>
              </a:ext>
            </a:extLst>
          </p:cNvPr>
          <p:cNvSpPr>
            <a:spLocks noGrp="1"/>
          </p:cNvSpPr>
          <p:nvPr>
            <p:ph idx="1"/>
          </p:nvPr>
        </p:nvSpPr>
        <p:spPr>
          <a:xfrm>
            <a:off x="5183188" y="987425"/>
            <a:ext cx="6172200" cy="4873625"/>
          </a:xfrm>
        </p:spPr>
        <p:txBody>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640799E1-8C5F-694E-A0B3-BE69F498617E}"/>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shape, arrow&#10;&#10;Description automatically generated">
            <a:extLst>
              <a:ext uri="{FF2B5EF4-FFF2-40B4-BE49-F238E27FC236}">
                <a16:creationId xmlns:a16="http://schemas.microsoft.com/office/drawing/2014/main" id="{F6314BE9-AB7F-244E-BAAB-0AED3AA7D8CF}"/>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202837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_dist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5B9A-DE62-854A-936C-9531984B1D76}"/>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3266FFED-EFB7-104F-92C6-1E6514F0739B}"/>
              </a:ext>
            </a:extLst>
          </p:cNvPr>
          <p:cNvSpPr>
            <a:spLocks noGrp="1"/>
          </p:cNvSpPr>
          <p:nvPr>
            <p:ph idx="1"/>
          </p:nvPr>
        </p:nvSpPr>
        <p:spPr>
          <a:xfrm>
            <a:off x="5183188" y="987425"/>
            <a:ext cx="6172200" cy="4873625"/>
          </a:xfrm>
        </p:spPr>
        <p:txBody>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640799E1-8C5F-694E-A0B3-BE69F498617E}"/>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descr="Shape, circle&#10;&#10;Description automatically generated">
            <a:extLst>
              <a:ext uri="{FF2B5EF4-FFF2-40B4-BE49-F238E27FC236}">
                <a16:creationId xmlns:a16="http://schemas.microsoft.com/office/drawing/2014/main" id="{E356E6D9-116E-0340-8116-011DB09C28D1}"/>
              </a:ext>
            </a:extLst>
          </p:cNvPr>
          <p:cNvPicPr>
            <a:picLocks noChangeAspect="1"/>
          </p:cNvPicPr>
          <p:nvPr userDrawn="1"/>
        </p:nvPicPr>
        <p:blipFill>
          <a:blip r:embed="rId2"/>
          <a:stretch>
            <a:fillRect/>
          </a:stretch>
        </p:blipFill>
        <p:spPr>
          <a:xfrm>
            <a:off x="10366445" y="5498804"/>
            <a:ext cx="1613053" cy="935571"/>
          </a:xfrm>
          <a:prstGeom prst="rect">
            <a:avLst/>
          </a:prstGeom>
        </p:spPr>
      </p:pic>
      <p:pic>
        <p:nvPicPr>
          <p:cNvPr id="6" name="Picture 5" descr="A picture containing shape, arrow&#10;&#10;Description automatically generated">
            <a:extLst>
              <a:ext uri="{FF2B5EF4-FFF2-40B4-BE49-F238E27FC236}">
                <a16:creationId xmlns:a16="http://schemas.microsoft.com/office/drawing/2014/main" id="{0272A6AE-EA86-CE42-9771-E06163FF3D24}"/>
              </a:ext>
            </a:extLst>
          </p:cNvPr>
          <p:cNvPicPr>
            <a:picLocks noChangeAspect="1"/>
          </p:cNvPicPr>
          <p:nvPr userDrawn="1"/>
        </p:nvPicPr>
        <p:blipFill>
          <a:blip r:embed="rId3"/>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3880494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19E6F-7B7A-7A41-8AE2-C408D16E1F19}"/>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85B9A-DE62-854A-936C-9531984B1D76}"/>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3266FFED-EFB7-104F-92C6-1E6514F0739B}"/>
              </a:ext>
            </a:extLst>
          </p:cNvPr>
          <p:cNvSpPr>
            <a:spLocks noGrp="1"/>
          </p:cNvSpPr>
          <p:nvPr>
            <p:ph idx="1"/>
          </p:nvPr>
        </p:nvSpPr>
        <p:spPr>
          <a:xfrm>
            <a:off x="5183188" y="987425"/>
            <a:ext cx="6172200" cy="4873625"/>
          </a:xfrm>
        </p:spPr>
        <p:txBody>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640799E1-8C5F-694E-A0B3-BE69F498617E}"/>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picture containing shape, arrow&#10;&#10;Description automatically generated">
            <a:extLst>
              <a:ext uri="{FF2B5EF4-FFF2-40B4-BE49-F238E27FC236}">
                <a16:creationId xmlns:a16="http://schemas.microsoft.com/office/drawing/2014/main" id="{5BDFA294-90AE-C841-B146-91E0B2301D11}"/>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214917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w/distributo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3B44DC-5CF2-194B-9D62-5F28C36EC247}"/>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 arrow&#10;&#10;Description automatically generated">
            <a:extLst>
              <a:ext uri="{FF2B5EF4-FFF2-40B4-BE49-F238E27FC236}">
                <a16:creationId xmlns:a16="http://schemas.microsoft.com/office/drawing/2014/main" id="{A34915BE-3BEF-664C-9567-4AF415CFAC75}"/>
              </a:ext>
            </a:extLst>
          </p:cNvPr>
          <p:cNvPicPr>
            <a:picLocks noChangeAspect="1"/>
          </p:cNvPicPr>
          <p:nvPr userDrawn="1"/>
        </p:nvPicPr>
        <p:blipFill>
          <a:blip r:embed="rId2"/>
          <a:stretch>
            <a:fillRect/>
          </a:stretch>
        </p:blipFill>
        <p:spPr>
          <a:xfrm>
            <a:off x="1479670" y="763861"/>
            <a:ext cx="3045309" cy="2106339"/>
          </a:xfrm>
          <a:prstGeom prst="rect">
            <a:avLst/>
          </a:prstGeom>
        </p:spPr>
      </p:pic>
      <p:pic>
        <p:nvPicPr>
          <p:cNvPr id="10" name="Picture 9" descr="Shape, circle&#10;&#10;Description automatically generated">
            <a:extLst>
              <a:ext uri="{FF2B5EF4-FFF2-40B4-BE49-F238E27FC236}">
                <a16:creationId xmlns:a16="http://schemas.microsoft.com/office/drawing/2014/main" id="{C268B69D-1954-BA45-83A5-C32A2C928FD9}"/>
              </a:ext>
            </a:extLst>
          </p:cNvPr>
          <p:cNvPicPr>
            <a:picLocks noChangeAspect="1"/>
          </p:cNvPicPr>
          <p:nvPr userDrawn="1"/>
        </p:nvPicPr>
        <p:blipFill>
          <a:blip r:embed="rId3"/>
          <a:stretch>
            <a:fillRect/>
          </a:stretch>
        </p:blipFill>
        <p:spPr>
          <a:xfrm>
            <a:off x="6867070" y="843162"/>
            <a:ext cx="3800930" cy="2204540"/>
          </a:xfrm>
          <a:prstGeom prst="rect">
            <a:avLst/>
          </a:prstGeom>
        </p:spPr>
      </p:pic>
      <p:sp>
        <p:nvSpPr>
          <p:cNvPr id="11" name="Title 1">
            <a:extLst>
              <a:ext uri="{FF2B5EF4-FFF2-40B4-BE49-F238E27FC236}">
                <a16:creationId xmlns:a16="http://schemas.microsoft.com/office/drawing/2014/main" id="{B8D3AA0D-B5CD-5446-AA64-15E37C61702E}"/>
              </a:ext>
            </a:extLst>
          </p:cNvPr>
          <p:cNvSpPr>
            <a:spLocks noGrp="1"/>
          </p:cNvSpPr>
          <p:nvPr>
            <p:ph type="title"/>
          </p:nvPr>
        </p:nvSpPr>
        <p:spPr>
          <a:xfrm>
            <a:off x="838200" y="2766218"/>
            <a:ext cx="10515600" cy="1325563"/>
          </a:xfrm>
        </p:spPr>
        <p:txBody>
          <a:bodyPr/>
          <a:lstStyle>
            <a:lvl1pPr algn="ctr">
              <a:defRPr sz="2800" b="1"/>
            </a:lvl1pPr>
          </a:lstStyle>
          <a:p>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678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3_Content with Caption_dist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19E6F-7B7A-7A41-8AE2-C408D16E1F19}"/>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85B9A-DE62-854A-936C-9531984B1D76}"/>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3266FFED-EFB7-104F-92C6-1E6514F0739B}"/>
              </a:ext>
            </a:extLst>
          </p:cNvPr>
          <p:cNvSpPr>
            <a:spLocks noGrp="1"/>
          </p:cNvSpPr>
          <p:nvPr>
            <p:ph idx="1"/>
          </p:nvPr>
        </p:nvSpPr>
        <p:spPr>
          <a:xfrm>
            <a:off x="5183188" y="987425"/>
            <a:ext cx="6172200" cy="4873625"/>
          </a:xfrm>
        </p:spPr>
        <p:txBody>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640799E1-8C5F-694E-A0B3-BE69F498617E}"/>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picture containing shape, arrow&#10;&#10;Description automatically generated">
            <a:extLst>
              <a:ext uri="{FF2B5EF4-FFF2-40B4-BE49-F238E27FC236}">
                <a16:creationId xmlns:a16="http://schemas.microsoft.com/office/drawing/2014/main" id="{C7203F43-E791-F142-9E76-384CDF8906F8}"/>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7" name="Picture 6" descr="Shape, circle&#10;&#10;Description automatically generated">
            <a:extLst>
              <a:ext uri="{FF2B5EF4-FFF2-40B4-BE49-F238E27FC236}">
                <a16:creationId xmlns:a16="http://schemas.microsoft.com/office/drawing/2014/main" id="{16F4A207-CFA6-2148-AFA8-B9054A723AF9}"/>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519631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0E8C-565B-244C-9429-9D95B23AD5F3}"/>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Picture Placeholder 2">
            <a:extLst>
              <a:ext uri="{FF2B5EF4-FFF2-40B4-BE49-F238E27FC236}">
                <a16:creationId xmlns:a16="http://schemas.microsoft.com/office/drawing/2014/main" id="{63E7EC8A-9B54-4446-9086-EF2472162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1883F1-41D4-8743-94E1-F6B69ED47BD3}"/>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61243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Picture with Caption_dist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0E8C-565B-244C-9429-9D95B23AD5F3}"/>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Picture Placeholder 2">
            <a:extLst>
              <a:ext uri="{FF2B5EF4-FFF2-40B4-BE49-F238E27FC236}">
                <a16:creationId xmlns:a16="http://schemas.microsoft.com/office/drawing/2014/main" id="{63E7EC8A-9B54-4446-9086-EF2472162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1883F1-41D4-8743-94E1-F6B69ED47BD3}"/>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descr="A picture containing shape, arrow&#10;&#10;Description automatically generated">
            <a:extLst>
              <a:ext uri="{FF2B5EF4-FFF2-40B4-BE49-F238E27FC236}">
                <a16:creationId xmlns:a16="http://schemas.microsoft.com/office/drawing/2014/main" id="{EF94F2CE-E98F-4840-AECF-34E22767BCCB}"/>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6" name="Picture 5" descr="Shape, circle&#10;&#10;Description automatically generated">
            <a:extLst>
              <a:ext uri="{FF2B5EF4-FFF2-40B4-BE49-F238E27FC236}">
                <a16:creationId xmlns:a16="http://schemas.microsoft.com/office/drawing/2014/main" id="{3E62888C-225A-9D48-9117-4107EF7F5488}"/>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3519835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4A1AF6-FED5-4A42-8CFD-786FD7EE7B85}"/>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30E8C-565B-244C-9429-9D95B23AD5F3}"/>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Picture Placeholder 2">
            <a:extLst>
              <a:ext uri="{FF2B5EF4-FFF2-40B4-BE49-F238E27FC236}">
                <a16:creationId xmlns:a16="http://schemas.microsoft.com/office/drawing/2014/main" id="{63E7EC8A-9B54-4446-9086-EF2472162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1883F1-41D4-8743-94E1-F6B69ED47BD3}"/>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picture containing shape, arrow&#10;&#10;Description automatically generated">
            <a:extLst>
              <a:ext uri="{FF2B5EF4-FFF2-40B4-BE49-F238E27FC236}">
                <a16:creationId xmlns:a16="http://schemas.microsoft.com/office/drawing/2014/main" id="{9AFC0689-5EF2-B24D-8164-31C855372DF5}"/>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4269846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3_Picture with Caption_dist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4A1AF6-FED5-4A42-8CFD-786FD7EE7B85}"/>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30E8C-565B-244C-9429-9D95B23AD5F3}"/>
              </a:ext>
            </a:extLst>
          </p:cNvPr>
          <p:cNvSpPr>
            <a:spLocks noGrp="1"/>
          </p:cNvSpPr>
          <p:nvPr>
            <p:ph type="title"/>
          </p:nvPr>
        </p:nvSpPr>
        <p:spPr>
          <a:xfrm>
            <a:off x="839788" y="457200"/>
            <a:ext cx="3932237" cy="1600200"/>
          </a:xfrm>
        </p:spPr>
        <p:txBody>
          <a:bodyPr anchor="b"/>
          <a:lstStyle>
            <a:lvl1pPr>
              <a:defRPr sz="2800" b="1"/>
            </a:lvl1pPr>
          </a:lstStyle>
          <a:p>
            <a:r>
              <a:rPr lang="en-US" dirty="0"/>
              <a:t>Click to edit Master title style</a:t>
            </a:r>
          </a:p>
        </p:txBody>
      </p:sp>
      <p:sp>
        <p:nvSpPr>
          <p:cNvPr id="3" name="Picture Placeholder 2">
            <a:extLst>
              <a:ext uri="{FF2B5EF4-FFF2-40B4-BE49-F238E27FC236}">
                <a16:creationId xmlns:a16="http://schemas.microsoft.com/office/drawing/2014/main" id="{63E7EC8A-9B54-4446-9086-EF2472162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1883F1-41D4-8743-94E1-F6B69ED47BD3}"/>
              </a:ext>
            </a:extLst>
          </p:cNvPr>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picture containing shape, arrow&#10;&#10;Description automatically generated">
            <a:extLst>
              <a:ext uri="{FF2B5EF4-FFF2-40B4-BE49-F238E27FC236}">
                <a16:creationId xmlns:a16="http://schemas.microsoft.com/office/drawing/2014/main" id="{14CCF071-0D0F-1F4A-9252-A9C5A1E3A96B}"/>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7" name="Picture 6" descr="Shape, circle&#10;&#10;Description automatically generated">
            <a:extLst>
              <a:ext uri="{FF2B5EF4-FFF2-40B4-BE49-F238E27FC236}">
                <a16:creationId xmlns:a16="http://schemas.microsoft.com/office/drawing/2014/main" id="{11A91455-C6FF-FD41-91EC-C24B6F8C8DE6}"/>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2828817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1A39-99ED-B44C-B601-257171440AE2}"/>
              </a:ext>
            </a:extLst>
          </p:cNvPr>
          <p:cNvSpPr>
            <a:spLocks noGrp="1"/>
          </p:cNvSpPr>
          <p:nvPr>
            <p:ph type="title"/>
          </p:nvPr>
        </p:nvSpPr>
        <p:spPr/>
        <p:txBody>
          <a:bodyPr/>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54FA804C-B89B-9E4E-A11A-9B3D7D5A269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746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2_Title and Vertical Text_dist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1A39-99ED-B44C-B601-257171440AE2}"/>
              </a:ext>
            </a:extLst>
          </p:cNvPr>
          <p:cNvSpPr>
            <a:spLocks noGrp="1"/>
          </p:cNvSpPr>
          <p:nvPr>
            <p:ph type="title"/>
          </p:nvPr>
        </p:nvSpPr>
        <p:spPr/>
        <p:txBody>
          <a:bodyPr/>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54FA804C-B89B-9E4E-A11A-9B3D7D5A269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shape, arrow&#10;&#10;Description automatically generated">
            <a:extLst>
              <a:ext uri="{FF2B5EF4-FFF2-40B4-BE49-F238E27FC236}">
                <a16:creationId xmlns:a16="http://schemas.microsoft.com/office/drawing/2014/main" id="{5268E0CE-F965-8343-A143-D98F3BF567B4}"/>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5" name="Picture 4" descr="Shape, circle&#10;&#10;Description automatically generated">
            <a:extLst>
              <a:ext uri="{FF2B5EF4-FFF2-40B4-BE49-F238E27FC236}">
                <a16:creationId xmlns:a16="http://schemas.microsoft.com/office/drawing/2014/main" id="{B21B431C-BBE2-AD48-A490-D6B2BB11B348}"/>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1841150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1FA75-4178-294E-B3B4-F4263420296D}"/>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31A39-99ED-B44C-B601-257171440AE2}"/>
              </a:ext>
            </a:extLst>
          </p:cNvPr>
          <p:cNvSpPr>
            <a:spLocks noGrp="1"/>
          </p:cNvSpPr>
          <p:nvPr>
            <p:ph type="title"/>
          </p:nvPr>
        </p:nvSpPr>
        <p:spPr/>
        <p:txBody>
          <a:bodyPr/>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54FA804C-B89B-9E4E-A11A-9B3D7D5A269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shape, arrow&#10;&#10;Description automatically generated">
            <a:extLst>
              <a:ext uri="{FF2B5EF4-FFF2-40B4-BE49-F238E27FC236}">
                <a16:creationId xmlns:a16="http://schemas.microsoft.com/office/drawing/2014/main" id="{5325D459-F686-EE40-AEF1-1AD96E26E788}"/>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1222179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3_Title and Vertical Text_dist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1FA75-4178-294E-B3B4-F4263420296D}"/>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31A39-99ED-B44C-B601-257171440AE2}"/>
              </a:ext>
            </a:extLst>
          </p:cNvPr>
          <p:cNvSpPr>
            <a:spLocks noGrp="1"/>
          </p:cNvSpPr>
          <p:nvPr>
            <p:ph type="title"/>
          </p:nvPr>
        </p:nvSpPr>
        <p:spPr/>
        <p:txBody>
          <a:bodyPr/>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54FA804C-B89B-9E4E-A11A-9B3D7D5A269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shape, arrow&#10;&#10;Description automatically generated">
            <a:extLst>
              <a:ext uri="{FF2B5EF4-FFF2-40B4-BE49-F238E27FC236}">
                <a16:creationId xmlns:a16="http://schemas.microsoft.com/office/drawing/2014/main" id="{5DA775AE-29E6-6843-B4A4-3275203E0E22}"/>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6" name="Picture 5" descr="Shape, circle&#10;&#10;Description automatically generated">
            <a:extLst>
              <a:ext uri="{FF2B5EF4-FFF2-40B4-BE49-F238E27FC236}">
                <a16:creationId xmlns:a16="http://schemas.microsoft.com/office/drawing/2014/main" id="{505390C1-88CD-AC47-A293-A4FEAEFA8E2D}"/>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2708157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671A6-6C0A-5448-8945-5026FC8228EE}"/>
              </a:ext>
            </a:extLst>
          </p:cNvPr>
          <p:cNvSpPr>
            <a:spLocks noGrp="1"/>
          </p:cNvSpPr>
          <p:nvPr>
            <p:ph type="title" orient="vert"/>
          </p:nvPr>
        </p:nvSpPr>
        <p:spPr>
          <a:xfrm>
            <a:off x="8724900" y="365125"/>
            <a:ext cx="2628900" cy="5811838"/>
          </a:xfrm>
        </p:spPr>
        <p:txBody>
          <a:bodyPr vert="eaVert"/>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1B63784C-52EB-9C4C-9812-177EE7A53DAF}"/>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593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6B70FA-E997-7B4F-9963-33162E663D57}"/>
              </a:ext>
            </a:extLst>
          </p:cNvPr>
          <p:cNvSpPr/>
          <p:nvPr userDrawn="1"/>
        </p:nvSpPr>
        <p:spPr>
          <a:xfrm>
            <a:off x="-22224" y="6419850"/>
            <a:ext cx="12290424" cy="698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DAB7B8-6402-974E-ACE3-5F97331CA056}"/>
              </a:ext>
            </a:extLst>
          </p:cNvPr>
          <p:cNvSpPr>
            <a:spLocks noGrp="1"/>
          </p:cNvSpPr>
          <p:nvPr>
            <p:ph type="ctrTitle"/>
          </p:nvPr>
        </p:nvSpPr>
        <p:spPr>
          <a:xfrm>
            <a:off x="1524000" y="1122363"/>
            <a:ext cx="9144000" cy="2387600"/>
          </a:xfrm>
        </p:spPr>
        <p:txBody>
          <a:bodyPr anchor="b"/>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467F625-1042-4946-B873-631D3B703801}"/>
              </a:ext>
            </a:extLst>
          </p:cNvPr>
          <p:cNvSpPr>
            <a:spLocks noGrp="1"/>
          </p:cNvSpPr>
          <p:nvPr>
            <p:ph type="subTitle" idx="1"/>
          </p:nvPr>
        </p:nvSpPr>
        <p:spPr>
          <a:xfrm>
            <a:off x="1524000" y="3602038"/>
            <a:ext cx="9144000" cy="1655762"/>
          </a:xfr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9" name="Title 1">
            <a:extLst>
              <a:ext uri="{FF2B5EF4-FFF2-40B4-BE49-F238E27FC236}">
                <a16:creationId xmlns:a16="http://schemas.microsoft.com/office/drawing/2014/main" id="{3912D814-C26F-2A4E-A132-5F2FA3486C7F}"/>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20" name="Subtitle 2">
            <a:extLst>
              <a:ext uri="{FF2B5EF4-FFF2-40B4-BE49-F238E27FC236}">
                <a16:creationId xmlns:a16="http://schemas.microsoft.com/office/drawing/2014/main" id="{7BB77DC0-00CE-E24D-A1BF-96790E8EC088}"/>
              </a:ext>
            </a:extLst>
          </p:cNvPr>
          <p:cNvSpPr txBox="1">
            <a:spLocks/>
          </p:cNvSpPr>
          <p:nvPr userDrawn="1"/>
        </p:nvSpPr>
        <p:spPr>
          <a:xfrm>
            <a:off x="1422400" y="467201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sp>
        <p:nvSpPr>
          <p:cNvPr id="21" name="Subtitle 2">
            <a:extLst>
              <a:ext uri="{FF2B5EF4-FFF2-40B4-BE49-F238E27FC236}">
                <a16:creationId xmlns:a16="http://schemas.microsoft.com/office/drawing/2014/main" id="{EEE92495-EC2E-6E47-8F7A-1E8C8AAD93DA}"/>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pic>
        <p:nvPicPr>
          <p:cNvPr id="22" name="Picture 21" descr="A picture containing shape, arrow&#10;&#10;Description automatically generated">
            <a:extLst>
              <a:ext uri="{FF2B5EF4-FFF2-40B4-BE49-F238E27FC236}">
                <a16:creationId xmlns:a16="http://schemas.microsoft.com/office/drawing/2014/main" id="{4681C7FE-CC4C-3F49-99FC-B5BC68300948}"/>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2640797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_distr">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671A6-6C0A-5448-8945-5026FC8228EE}"/>
              </a:ext>
            </a:extLst>
          </p:cNvPr>
          <p:cNvSpPr>
            <a:spLocks noGrp="1"/>
          </p:cNvSpPr>
          <p:nvPr>
            <p:ph type="title" orient="vert"/>
          </p:nvPr>
        </p:nvSpPr>
        <p:spPr>
          <a:xfrm>
            <a:off x="8724900" y="365125"/>
            <a:ext cx="2628900" cy="5811838"/>
          </a:xfrm>
        </p:spPr>
        <p:txBody>
          <a:bodyPr vert="eaVert"/>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1B63784C-52EB-9C4C-9812-177EE7A53DAF}"/>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shape, arrow&#10;&#10;Description automatically generated">
            <a:extLst>
              <a:ext uri="{FF2B5EF4-FFF2-40B4-BE49-F238E27FC236}">
                <a16:creationId xmlns:a16="http://schemas.microsoft.com/office/drawing/2014/main" id="{EFED910F-F0FA-3B42-80D7-761FC061D507}"/>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5" name="Picture 4" descr="Shape, circle&#10;&#10;Description automatically generated">
            <a:extLst>
              <a:ext uri="{FF2B5EF4-FFF2-40B4-BE49-F238E27FC236}">
                <a16:creationId xmlns:a16="http://schemas.microsoft.com/office/drawing/2014/main" id="{CE961209-A2DD-B84F-A1A8-474DDAEFBFA5}"/>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229035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F7EE55-38F2-4944-A38F-B8A7F6FFEBA4}"/>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98E671A6-6C0A-5448-8945-5026FC8228EE}"/>
              </a:ext>
            </a:extLst>
          </p:cNvPr>
          <p:cNvSpPr>
            <a:spLocks noGrp="1"/>
          </p:cNvSpPr>
          <p:nvPr>
            <p:ph type="title" orient="vert"/>
          </p:nvPr>
        </p:nvSpPr>
        <p:spPr>
          <a:xfrm>
            <a:off x="8724900" y="365125"/>
            <a:ext cx="2628900" cy="5811838"/>
          </a:xfrm>
        </p:spPr>
        <p:txBody>
          <a:bodyPr vert="eaVert"/>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1B63784C-52EB-9C4C-9812-177EE7A53DAF}"/>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shape, arrow&#10;&#10;Description automatically generated">
            <a:extLst>
              <a:ext uri="{FF2B5EF4-FFF2-40B4-BE49-F238E27FC236}">
                <a16:creationId xmlns:a16="http://schemas.microsoft.com/office/drawing/2014/main" id="{EA9B0E04-AD2E-F542-810A-6A5510BE9E15}"/>
              </a:ext>
            </a:extLst>
          </p:cNvPr>
          <p:cNvPicPr>
            <a:picLocks noChangeAspect="1"/>
          </p:cNvPicPr>
          <p:nvPr userDrawn="1"/>
        </p:nvPicPr>
        <p:blipFill>
          <a:blip r:embed="rId2"/>
          <a:stretch>
            <a:fillRect/>
          </a:stretch>
        </p:blipFill>
        <p:spPr>
          <a:xfrm>
            <a:off x="156191" y="5498804"/>
            <a:ext cx="1308653" cy="905152"/>
          </a:xfrm>
          <a:prstGeom prst="rect">
            <a:avLst/>
          </a:prstGeom>
        </p:spPr>
      </p:pic>
    </p:spTree>
    <p:extLst>
      <p:ext uri="{BB962C8B-B14F-4D97-AF65-F5344CB8AC3E}">
        <p14:creationId xmlns:p14="http://schemas.microsoft.com/office/powerpoint/2010/main" val="522439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_dist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F7EE55-38F2-4944-A38F-B8A7F6FFEBA4}"/>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98E671A6-6C0A-5448-8945-5026FC8228EE}"/>
              </a:ext>
            </a:extLst>
          </p:cNvPr>
          <p:cNvSpPr>
            <a:spLocks noGrp="1"/>
          </p:cNvSpPr>
          <p:nvPr>
            <p:ph type="title" orient="vert"/>
          </p:nvPr>
        </p:nvSpPr>
        <p:spPr>
          <a:xfrm>
            <a:off x="8724900" y="365125"/>
            <a:ext cx="2628900" cy="5811838"/>
          </a:xfrm>
        </p:spPr>
        <p:txBody>
          <a:bodyPr vert="eaVert"/>
          <a:lstStyle>
            <a:lvl1pPr>
              <a:defRPr b="1"/>
            </a:lvl1pPr>
          </a:lstStyle>
          <a:p>
            <a:r>
              <a:rPr lang="en-US" dirty="0"/>
              <a:t>Click to edit Master title style</a:t>
            </a:r>
          </a:p>
        </p:txBody>
      </p:sp>
      <p:sp>
        <p:nvSpPr>
          <p:cNvPr id="3" name="Vertical Text Placeholder 2">
            <a:extLst>
              <a:ext uri="{FF2B5EF4-FFF2-40B4-BE49-F238E27FC236}">
                <a16:creationId xmlns:a16="http://schemas.microsoft.com/office/drawing/2014/main" id="{1B63784C-52EB-9C4C-9812-177EE7A53DAF}"/>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shape, arrow&#10;&#10;Description automatically generated">
            <a:extLst>
              <a:ext uri="{FF2B5EF4-FFF2-40B4-BE49-F238E27FC236}">
                <a16:creationId xmlns:a16="http://schemas.microsoft.com/office/drawing/2014/main" id="{BCD1E8DB-8155-FB49-B567-1450C6934ABA}"/>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6" name="Picture 5" descr="Shape, circle&#10;&#10;Description automatically generated">
            <a:extLst>
              <a:ext uri="{FF2B5EF4-FFF2-40B4-BE49-F238E27FC236}">
                <a16:creationId xmlns:a16="http://schemas.microsoft.com/office/drawing/2014/main" id="{1D8F0793-C416-FC42-B555-4009AE2C5009}"/>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1252334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_dist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6B70FA-E997-7B4F-9963-33162E663D57}"/>
              </a:ext>
            </a:extLst>
          </p:cNvPr>
          <p:cNvSpPr/>
          <p:nvPr userDrawn="1"/>
        </p:nvSpPr>
        <p:spPr>
          <a:xfrm>
            <a:off x="-22224" y="6419850"/>
            <a:ext cx="12290424" cy="698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DAB7B8-6402-974E-ACE3-5F97331CA056}"/>
              </a:ext>
            </a:extLst>
          </p:cNvPr>
          <p:cNvSpPr>
            <a:spLocks noGrp="1"/>
          </p:cNvSpPr>
          <p:nvPr>
            <p:ph type="ctrTitle"/>
          </p:nvPr>
        </p:nvSpPr>
        <p:spPr>
          <a:xfrm>
            <a:off x="1524000" y="1122363"/>
            <a:ext cx="9144000" cy="2387600"/>
          </a:xfrm>
        </p:spPr>
        <p:txBody>
          <a:bodyPr anchor="b"/>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467F625-1042-4946-B873-631D3B703801}"/>
              </a:ext>
            </a:extLst>
          </p:cNvPr>
          <p:cNvSpPr>
            <a:spLocks noGrp="1"/>
          </p:cNvSpPr>
          <p:nvPr>
            <p:ph type="subTitle" idx="1"/>
          </p:nvPr>
        </p:nvSpPr>
        <p:spPr>
          <a:xfrm>
            <a:off x="1524000" y="3602038"/>
            <a:ext cx="9144000" cy="1655762"/>
          </a:xfr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9" name="Title 1">
            <a:extLst>
              <a:ext uri="{FF2B5EF4-FFF2-40B4-BE49-F238E27FC236}">
                <a16:creationId xmlns:a16="http://schemas.microsoft.com/office/drawing/2014/main" id="{3912D814-C26F-2A4E-A132-5F2FA3486C7F}"/>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20" name="Subtitle 2">
            <a:extLst>
              <a:ext uri="{FF2B5EF4-FFF2-40B4-BE49-F238E27FC236}">
                <a16:creationId xmlns:a16="http://schemas.microsoft.com/office/drawing/2014/main" id="{7BB77DC0-00CE-E24D-A1BF-96790E8EC088}"/>
              </a:ext>
            </a:extLst>
          </p:cNvPr>
          <p:cNvSpPr txBox="1">
            <a:spLocks/>
          </p:cNvSpPr>
          <p:nvPr userDrawn="1"/>
        </p:nvSpPr>
        <p:spPr>
          <a:xfrm>
            <a:off x="1422400" y="467201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sp>
        <p:nvSpPr>
          <p:cNvPr id="21" name="Subtitle 2">
            <a:extLst>
              <a:ext uri="{FF2B5EF4-FFF2-40B4-BE49-F238E27FC236}">
                <a16:creationId xmlns:a16="http://schemas.microsoft.com/office/drawing/2014/main" id="{EEE92495-EC2E-6E47-8F7A-1E8C8AAD93DA}"/>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pic>
        <p:nvPicPr>
          <p:cNvPr id="22" name="Picture 21" descr="A picture containing shape, arrow&#10;&#10;Description automatically generated">
            <a:extLst>
              <a:ext uri="{FF2B5EF4-FFF2-40B4-BE49-F238E27FC236}">
                <a16:creationId xmlns:a16="http://schemas.microsoft.com/office/drawing/2014/main" id="{4681C7FE-CC4C-3F49-99FC-B5BC68300948}"/>
              </a:ext>
            </a:extLst>
          </p:cNvPr>
          <p:cNvPicPr>
            <a:picLocks noChangeAspect="1"/>
          </p:cNvPicPr>
          <p:nvPr userDrawn="1"/>
        </p:nvPicPr>
        <p:blipFill>
          <a:blip r:embed="rId2"/>
          <a:stretch>
            <a:fillRect/>
          </a:stretch>
        </p:blipFill>
        <p:spPr>
          <a:xfrm>
            <a:off x="156191" y="5498804"/>
            <a:ext cx="1308653" cy="905152"/>
          </a:xfrm>
          <a:prstGeom prst="rect">
            <a:avLst/>
          </a:prstGeom>
        </p:spPr>
      </p:pic>
      <p:pic>
        <p:nvPicPr>
          <p:cNvPr id="9" name="Picture 8" descr="Shape, circle&#10;&#10;Description automatically generated">
            <a:extLst>
              <a:ext uri="{FF2B5EF4-FFF2-40B4-BE49-F238E27FC236}">
                <a16:creationId xmlns:a16="http://schemas.microsoft.com/office/drawing/2014/main" id="{390CD92F-6B12-AB4C-98F6-A0BA94D46E97}"/>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280809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D51602-5C7A-864F-89F2-23D8F5A16C60}"/>
              </a:ext>
            </a:extLst>
          </p:cNvPr>
          <p:cNvSpPr/>
          <p:nvPr userDrawn="1"/>
        </p:nvSpPr>
        <p:spPr>
          <a:xfrm>
            <a:off x="-76200" y="-79513"/>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AB7B8-6402-974E-ACE3-5F97331CA056}"/>
              </a:ext>
            </a:extLst>
          </p:cNvPr>
          <p:cNvSpPr>
            <a:spLocks noGrp="1"/>
          </p:cNvSpPr>
          <p:nvPr>
            <p:ph type="ctrTitle"/>
          </p:nvPr>
        </p:nvSpPr>
        <p:spPr>
          <a:xfrm>
            <a:off x="1524000" y="1122363"/>
            <a:ext cx="9144000" cy="2387600"/>
          </a:xfrm>
        </p:spPr>
        <p:txBody>
          <a:bodyPr anchor="b"/>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467F625-1042-4946-B873-631D3B703801}"/>
              </a:ext>
            </a:extLst>
          </p:cNvPr>
          <p:cNvSpPr>
            <a:spLocks noGrp="1"/>
          </p:cNvSpPr>
          <p:nvPr>
            <p:ph type="subTitle" idx="1"/>
          </p:nvPr>
        </p:nvSpPr>
        <p:spPr>
          <a:xfrm>
            <a:off x="1524000" y="3602038"/>
            <a:ext cx="9144000" cy="1655762"/>
          </a:xfr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9" name="Title 1">
            <a:extLst>
              <a:ext uri="{FF2B5EF4-FFF2-40B4-BE49-F238E27FC236}">
                <a16:creationId xmlns:a16="http://schemas.microsoft.com/office/drawing/2014/main" id="{3912D814-C26F-2A4E-A132-5F2FA3486C7F}"/>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20" name="Subtitle 2">
            <a:extLst>
              <a:ext uri="{FF2B5EF4-FFF2-40B4-BE49-F238E27FC236}">
                <a16:creationId xmlns:a16="http://schemas.microsoft.com/office/drawing/2014/main" id="{7BB77DC0-00CE-E24D-A1BF-96790E8EC088}"/>
              </a:ext>
            </a:extLst>
          </p:cNvPr>
          <p:cNvSpPr txBox="1">
            <a:spLocks/>
          </p:cNvSpPr>
          <p:nvPr userDrawn="1"/>
        </p:nvSpPr>
        <p:spPr>
          <a:xfrm>
            <a:off x="1422400" y="467201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pic>
        <p:nvPicPr>
          <p:cNvPr id="22" name="Picture 21" descr="A picture containing shape, arrow&#10;&#10;Description automatically generated">
            <a:extLst>
              <a:ext uri="{FF2B5EF4-FFF2-40B4-BE49-F238E27FC236}">
                <a16:creationId xmlns:a16="http://schemas.microsoft.com/office/drawing/2014/main" id="{4681C7FE-CC4C-3F49-99FC-B5BC68300948}"/>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13" name="Rectangle 12">
            <a:extLst>
              <a:ext uri="{FF2B5EF4-FFF2-40B4-BE49-F238E27FC236}">
                <a16:creationId xmlns:a16="http://schemas.microsoft.com/office/drawing/2014/main" id="{CF6B70FA-E997-7B4F-9963-33162E663D57}"/>
              </a:ext>
            </a:extLst>
          </p:cNvPr>
          <p:cNvSpPr/>
          <p:nvPr userDrawn="1"/>
        </p:nvSpPr>
        <p:spPr>
          <a:xfrm>
            <a:off x="-22224" y="6419850"/>
            <a:ext cx="12290424" cy="698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ubtitle 2">
            <a:extLst>
              <a:ext uri="{FF2B5EF4-FFF2-40B4-BE49-F238E27FC236}">
                <a16:creationId xmlns:a16="http://schemas.microsoft.com/office/drawing/2014/main" id="{EEE92495-EC2E-6E47-8F7A-1E8C8AAD93DA}"/>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spTree>
    <p:extLst>
      <p:ext uri="{BB962C8B-B14F-4D97-AF65-F5344CB8AC3E}">
        <p14:creationId xmlns:p14="http://schemas.microsoft.com/office/powerpoint/2010/main" val="3093208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_dist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D51602-5C7A-864F-89F2-23D8F5A16C60}"/>
              </a:ext>
            </a:extLst>
          </p:cNvPr>
          <p:cNvSpPr/>
          <p:nvPr userDrawn="1"/>
        </p:nvSpPr>
        <p:spPr>
          <a:xfrm>
            <a:off x="-76200" y="-71566"/>
            <a:ext cx="12344400" cy="64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AB7B8-6402-974E-ACE3-5F97331CA056}"/>
              </a:ext>
            </a:extLst>
          </p:cNvPr>
          <p:cNvSpPr>
            <a:spLocks noGrp="1"/>
          </p:cNvSpPr>
          <p:nvPr>
            <p:ph type="ctrTitle"/>
          </p:nvPr>
        </p:nvSpPr>
        <p:spPr>
          <a:xfrm>
            <a:off x="1524000" y="1122363"/>
            <a:ext cx="9144000" cy="2387600"/>
          </a:xfrm>
        </p:spPr>
        <p:txBody>
          <a:bodyPr anchor="b"/>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467F625-1042-4946-B873-631D3B703801}"/>
              </a:ext>
            </a:extLst>
          </p:cNvPr>
          <p:cNvSpPr>
            <a:spLocks noGrp="1"/>
          </p:cNvSpPr>
          <p:nvPr>
            <p:ph type="subTitle" idx="1"/>
          </p:nvPr>
        </p:nvSpPr>
        <p:spPr>
          <a:xfrm>
            <a:off x="1524000" y="3602038"/>
            <a:ext cx="9144000" cy="1655762"/>
          </a:xfr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9" name="Title 1">
            <a:extLst>
              <a:ext uri="{FF2B5EF4-FFF2-40B4-BE49-F238E27FC236}">
                <a16:creationId xmlns:a16="http://schemas.microsoft.com/office/drawing/2014/main" id="{3912D814-C26F-2A4E-A132-5F2FA3486C7F}"/>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20" name="Subtitle 2">
            <a:extLst>
              <a:ext uri="{FF2B5EF4-FFF2-40B4-BE49-F238E27FC236}">
                <a16:creationId xmlns:a16="http://schemas.microsoft.com/office/drawing/2014/main" id="{7BB77DC0-00CE-E24D-A1BF-96790E8EC088}"/>
              </a:ext>
            </a:extLst>
          </p:cNvPr>
          <p:cNvSpPr txBox="1">
            <a:spLocks/>
          </p:cNvSpPr>
          <p:nvPr userDrawn="1"/>
        </p:nvSpPr>
        <p:spPr>
          <a:xfrm>
            <a:off x="1422400" y="467201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pic>
        <p:nvPicPr>
          <p:cNvPr id="22" name="Picture 21" descr="A picture containing shape, arrow&#10;&#10;Description automatically generated">
            <a:extLst>
              <a:ext uri="{FF2B5EF4-FFF2-40B4-BE49-F238E27FC236}">
                <a16:creationId xmlns:a16="http://schemas.microsoft.com/office/drawing/2014/main" id="{4681C7FE-CC4C-3F49-99FC-B5BC68300948}"/>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13" name="Rectangle 12">
            <a:extLst>
              <a:ext uri="{FF2B5EF4-FFF2-40B4-BE49-F238E27FC236}">
                <a16:creationId xmlns:a16="http://schemas.microsoft.com/office/drawing/2014/main" id="{CF6B70FA-E997-7B4F-9963-33162E663D57}"/>
              </a:ext>
            </a:extLst>
          </p:cNvPr>
          <p:cNvSpPr/>
          <p:nvPr userDrawn="1"/>
        </p:nvSpPr>
        <p:spPr>
          <a:xfrm>
            <a:off x="-22224" y="6419850"/>
            <a:ext cx="12290424" cy="698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ubtitle 2">
            <a:extLst>
              <a:ext uri="{FF2B5EF4-FFF2-40B4-BE49-F238E27FC236}">
                <a16:creationId xmlns:a16="http://schemas.microsoft.com/office/drawing/2014/main" id="{EEE92495-EC2E-6E47-8F7A-1E8C8AAD93DA}"/>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pic>
        <p:nvPicPr>
          <p:cNvPr id="11" name="Picture 10" descr="Shape, circle&#10;&#10;Description automatically generated">
            <a:extLst>
              <a:ext uri="{FF2B5EF4-FFF2-40B4-BE49-F238E27FC236}">
                <a16:creationId xmlns:a16="http://schemas.microsoft.com/office/drawing/2014/main" id="{BEA8CCA0-C1BA-6E4E-AF9D-32F3A5E514BA}"/>
              </a:ext>
            </a:extLst>
          </p:cNvPr>
          <p:cNvPicPr>
            <a:picLocks noChangeAspect="1"/>
          </p:cNvPicPr>
          <p:nvPr userDrawn="1"/>
        </p:nvPicPr>
        <p:blipFill>
          <a:blip r:embed="rId3"/>
          <a:stretch>
            <a:fillRect/>
          </a:stretch>
        </p:blipFill>
        <p:spPr>
          <a:xfrm>
            <a:off x="10366445" y="5498804"/>
            <a:ext cx="1613053" cy="935571"/>
          </a:xfrm>
          <a:prstGeom prst="rect">
            <a:avLst/>
          </a:prstGeom>
        </p:spPr>
      </p:pic>
    </p:spTree>
    <p:extLst>
      <p:ext uri="{BB962C8B-B14F-4D97-AF65-F5344CB8AC3E}">
        <p14:creationId xmlns:p14="http://schemas.microsoft.com/office/powerpoint/2010/main" val="395828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descr="A picture containing shape, arrow&#10;&#10;Description automatically generated">
            <a:extLst>
              <a:ext uri="{FF2B5EF4-FFF2-40B4-BE49-F238E27FC236}">
                <a16:creationId xmlns:a16="http://schemas.microsoft.com/office/drawing/2014/main" id="{AFD21808-762D-F94D-A57A-D249B99695BB}"/>
              </a:ext>
            </a:extLst>
          </p:cNvPr>
          <p:cNvPicPr>
            <a:picLocks noChangeAspect="1"/>
          </p:cNvPicPr>
          <p:nvPr userDrawn="1"/>
        </p:nvPicPr>
        <p:blipFill>
          <a:blip r:embed="rId2"/>
          <a:stretch>
            <a:fillRect/>
          </a:stretch>
        </p:blipFill>
        <p:spPr>
          <a:xfrm>
            <a:off x="156191" y="5498804"/>
            <a:ext cx="1308653" cy="905152"/>
          </a:xfrm>
          <a:prstGeom prst="rect">
            <a:avLst/>
          </a:prstGeom>
        </p:spPr>
      </p:pic>
      <p:sp>
        <p:nvSpPr>
          <p:cNvPr id="2" name="Title 1">
            <a:extLst>
              <a:ext uri="{FF2B5EF4-FFF2-40B4-BE49-F238E27FC236}">
                <a16:creationId xmlns:a16="http://schemas.microsoft.com/office/drawing/2014/main" id="{27E569BA-2686-1940-A863-F5111CD39192}"/>
              </a:ext>
            </a:extLst>
          </p:cNvPr>
          <p:cNvSpPr>
            <a:spLocks noGrp="1"/>
          </p:cNvSpPr>
          <p:nvPr>
            <p:ph type="title"/>
          </p:nvPr>
        </p:nvSpPr>
        <p:spPr/>
        <p:txBody>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08EEC5C-2C4B-E741-A471-6C6E3ADB75DA}"/>
              </a:ext>
            </a:extLst>
          </p:cNvPr>
          <p:cNvSpPr>
            <a:spLocks noGrp="1"/>
          </p:cNvSpPr>
          <p:nvPr>
            <p:ph idx="1"/>
          </p:nvPr>
        </p:nvSpPr>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E76CBC72-D859-0147-BA20-AA88BD81B018}"/>
              </a:ext>
            </a:extLst>
          </p:cNvPr>
          <p:cNvSpPr txBox="1">
            <a:spLocks/>
          </p:cNvSpPr>
          <p:nvPr userDrawn="1"/>
        </p:nvSpPr>
        <p:spPr>
          <a:xfrm>
            <a:off x="1646893" y="1692140"/>
            <a:ext cx="9144000" cy="16557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13" name="Subtitle 2">
            <a:extLst>
              <a:ext uri="{FF2B5EF4-FFF2-40B4-BE49-F238E27FC236}">
                <a16:creationId xmlns:a16="http://schemas.microsoft.com/office/drawing/2014/main" id="{EAB33AA3-3509-0B49-A784-5F1AA3E24C49}"/>
              </a:ext>
            </a:extLst>
          </p:cNvPr>
          <p:cNvSpPr txBox="1">
            <a:spLocks/>
          </p:cNvSpPr>
          <p:nvPr userDrawn="1"/>
        </p:nvSpPr>
        <p:spPr>
          <a:xfrm>
            <a:off x="-1" y="6559549"/>
            <a:ext cx="12256409" cy="3238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ffectLst>
                <a:outerShdw blurRad="38100" dist="203200" dir="7680000" sy="30000" kx="1300200" algn="ctr" rotWithShape="0">
                  <a:prstClr val="black">
                    <a:alpha val="21000"/>
                  </a:prstClr>
                </a:outerShdw>
              </a:effectLst>
              <a:latin typeface="Helvetica Light" panose="020B0403020202020204" pitchFamily="34" charset="0"/>
            </a:endParaRPr>
          </a:p>
        </p:txBody>
      </p:sp>
    </p:spTree>
    <p:extLst>
      <p:ext uri="{BB962C8B-B14F-4D97-AF65-F5344CB8AC3E}">
        <p14:creationId xmlns:p14="http://schemas.microsoft.com/office/powerpoint/2010/main" val="9963435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87819-EBAB-BB49-9140-99D026F73A7C}"/>
              </a:ext>
            </a:extLst>
          </p:cNvPr>
          <p:cNvSpPr/>
          <p:nvPr userDrawn="1"/>
        </p:nvSpPr>
        <p:spPr>
          <a:xfrm>
            <a:off x="-22224" y="-17907"/>
            <a:ext cx="12278632" cy="6754131"/>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tx1">
                    <a:lumMod val="65000"/>
                    <a:lumOff val="35000"/>
                  </a:schemeClr>
                </a:solidFill>
              </a:rPr>
              <a:t> </a:t>
            </a:r>
            <a:endParaRPr lang="en-US" sz="1200" dirty="0"/>
          </a:p>
        </p:txBody>
      </p:sp>
      <p:sp>
        <p:nvSpPr>
          <p:cNvPr id="8" name="Rectangle 7">
            <a:extLst>
              <a:ext uri="{FF2B5EF4-FFF2-40B4-BE49-F238E27FC236}">
                <a16:creationId xmlns:a16="http://schemas.microsoft.com/office/drawing/2014/main" id="{78AA9A46-288E-2E45-87C5-6B55C69FE447}"/>
              </a:ext>
            </a:extLst>
          </p:cNvPr>
          <p:cNvSpPr/>
          <p:nvPr userDrawn="1"/>
        </p:nvSpPr>
        <p:spPr>
          <a:xfrm>
            <a:off x="-22224" y="6489700"/>
            <a:ext cx="12290424" cy="393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4F30A5E-9066-CC42-8E5E-C7B352399654}"/>
              </a:ext>
            </a:extLst>
          </p:cNvPr>
          <p:cNvSpPr/>
          <p:nvPr userDrawn="1"/>
        </p:nvSpPr>
        <p:spPr>
          <a:xfrm>
            <a:off x="-22224" y="6419850"/>
            <a:ext cx="12290424" cy="698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3BA27CF-1D89-9C4F-B0B8-2F4D43856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D7B52D1-BBE2-7641-9D29-4B479A963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
        <p:nvSpPr>
          <p:cNvPr id="11" name="Footer Placeholder 3">
            <a:extLst>
              <a:ext uri="{FF2B5EF4-FFF2-40B4-BE49-F238E27FC236}">
                <a16:creationId xmlns:a16="http://schemas.microsoft.com/office/drawing/2014/main" id="{819A6122-9BA1-8545-A48C-6D7D83025A1E}"/>
              </a:ext>
            </a:extLst>
          </p:cNvPr>
          <p:cNvSpPr txBox="1">
            <a:spLocks/>
          </p:cNvSpPr>
          <p:nvPr userDrawn="1"/>
        </p:nvSpPr>
        <p:spPr>
          <a:xfrm>
            <a:off x="4038600" y="650660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Arial" panose="020B0604020202020204" pitchFamily="34" charset="0"/>
                <a:cs typeface="Arial" panose="020B0604020202020204" pitchFamily="34" charset="0"/>
              </a:rPr>
              <a:t>Visualize. Improve. Sustain.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009462"/>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1" r:id="rId3"/>
    <p:sldLayoutId id="2147483665" r:id="rId4"/>
    <p:sldLayoutId id="2147483649" r:id="rId5"/>
    <p:sldLayoutId id="2147483677" r:id="rId6"/>
    <p:sldLayoutId id="2147483666" r:id="rId7"/>
    <p:sldLayoutId id="2147483689" r:id="rId8"/>
    <p:sldLayoutId id="2147483650" r:id="rId9"/>
    <p:sldLayoutId id="2147483678" r:id="rId10"/>
    <p:sldLayoutId id="2147483667" r:id="rId11"/>
    <p:sldLayoutId id="2147483690" r:id="rId12"/>
    <p:sldLayoutId id="2147483662" r:id="rId13"/>
    <p:sldLayoutId id="2147483679" r:id="rId14"/>
    <p:sldLayoutId id="2147483668" r:id="rId15"/>
    <p:sldLayoutId id="2147483691" r:id="rId16"/>
    <p:sldLayoutId id="2147483651" r:id="rId17"/>
    <p:sldLayoutId id="2147483680" r:id="rId18"/>
    <p:sldLayoutId id="2147483669" r:id="rId19"/>
    <p:sldLayoutId id="2147483692" r:id="rId20"/>
    <p:sldLayoutId id="2147483652" r:id="rId21"/>
    <p:sldLayoutId id="2147483681" r:id="rId22"/>
    <p:sldLayoutId id="2147483670" r:id="rId23"/>
    <p:sldLayoutId id="2147483693" r:id="rId24"/>
    <p:sldLayoutId id="2147483653" r:id="rId25"/>
    <p:sldLayoutId id="2147483682" r:id="rId26"/>
    <p:sldLayoutId id="2147483671" r:id="rId27"/>
    <p:sldLayoutId id="2147483694" r:id="rId28"/>
    <p:sldLayoutId id="2147483654" r:id="rId29"/>
    <p:sldLayoutId id="2147483683" r:id="rId30"/>
    <p:sldLayoutId id="2147483672" r:id="rId31"/>
    <p:sldLayoutId id="2147483695" r:id="rId32"/>
    <p:sldLayoutId id="2147483655" r:id="rId33"/>
    <p:sldLayoutId id="2147483684" r:id="rId34"/>
    <p:sldLayoutId id="2147483663" r:id="rId35"/>
    <p:sldLayoutId id="2147483696" r:id="rId36"/>
    <p:sldLayoutId id="2147483656" r:id="rId37"/>
    <p:sldLayoutId id="2147483685" r:id="rId38"/>
    <p:sldLayoutId id="2147483673" r:id="rId39"/>
    <p:sldLayoutId id="2147483697" r:id="rId40"/>
    <p:sldLayoutId id="2147483657" r:id="rId41"/>
    <p:sldLayoutId id="2147483686" r:id="rId42"/>
    <p:sldLayoutId id="2147483674" r:id="rId43"/>
    <p:sldLayoutId id="2147483698" r:id="rId44"/>
    <p:sldLayoutId id="2147483658" r:id="rId45"/>
    <p:sldLayoutId id="2147483687" r:id="rId46"/>
    <p:sldLayoutId id="2147483675" r:id="rId47"/>
    <p:sldLayoutId id="2147483699" r:id="rId48"/>
    <p:sldLayoutId id="2147483659" r:id="rId49"/>
    <p:sldLayoutId id="2147483688" r:id="rId50"/>
    <p:sldLayoutId id="2147483676" r:id="rId51"/>
    <p:sldLayoutId id="2147483700" r:id="rId52"/>
  </p:sldLayoutIdLst>
  <p:txStyles>
    <p:title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hyperlink" Target="https://www.visualworkplaceinc.com/visual-sign-shop/make-vs-buy/" TargetMode="Externa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vimeo.com/315495689" TargetMode="Externa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visualworkplaceinc.com/wp-content/uploads/documents/MagnaMirror_CaseStudy.pdf" TargetMode="External"/><Relationship Id="rId3" Type="http://schemas.openxmlformats.org/officeDocument/2006/relationships/image" Target="../media/image3.png"/><Relationship Id="rId7" Type="http://schemas.openxmlformats.org/officeDocument/2006/relationships/hyperlink" Target="https://www.visualworkplaceinc.com/wp-content/uploads/documents/L3-case-study.pdf" TargetMode="External"/><Relationship Id="rId12" Type="http://schemas.openxmlformats.org/officeDocument/2006/relationships/hyperlink" Target="https://www.visualworkplaceinc.com/visual-sign-shop/make-vs-buy/"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vimeo.com/489858352" TargetMode="External"/><Relationship Id="rId11" Type="http://schemas.openxmlformats.org/officeDocument/2006/relationships/hyperlink" Target="https://www.visualworkplaceinc.com/request-a-sample-product/" TargetMode="External"/><Relationship Id="rId5" Type="http://schemas.openxmlformats.org/officeDocument/2006/relationships/hyperlink" Target="https://vimeo.com/315495689" TargetMode="External"/><Relationship Id="rId10" Type="http://schemas.openxmlformats.org/officeDocument/2006/relationships/hyperlink" Target="https://www.visualworkplaceinc.com/wp-content/uploads/documents/Ventra_CaseStudy.pdf" TargetMode="External"/><Relationship Id="rId4" Type="http://schemas.openxmlformats.org/officeDocument/2006/relationships/hyperlink" Target="https://vimeo.com/489463947" TargetMode="External"/><Relationship Id="rId9" Type="http://schemas.openxmlformats.org/officeDocument/2006/relationships/hyperlink" Target="https://www.visualworkplaceinc.com/wp-content/uploads/documents/Southwest-Cheese-case-study_2020.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www.visualworkplaceinc.com/wp-content/uploads/documents/MagnaMirror_CaseStudy.pdf" TargetMode="External"/><Relationship Id="rId3" Type="http://schemas.openxmlformats.org/officeDocument/2006/relationships/image" Target="../media/image3.png"/><Relationship Id="rId7" Type="http://schemas.openxmlformats.org/officeDocument/2006/relationships/hyperlink" Target="https://www.visualworkplaceinc.com/wp-content/uploads/documents/L3-case-study.pdf" TargetMode="External"/><Relationship Id="rId12" Type="http://schemas.openxmlformats.org/officeDocument/2006/relationships/hyperlink" Target="https://www.visualworkplaceinc.com/visual-sign-shop/make-vs-buy/"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vimeo.com/489858352" TargetMode="External"/><Relationship Id="rId11" Type="http://schemas.openxmlformats.org/officeDocument/2006/relationships/hyperlink" Target="https://www.visualworkplaceinc.com/request-a-sample-product/" TargetMode="External"/><Relationship Id="rId5" Type="http://schemas.openxmlformats.org/officeDocument/2006/relationships/hyperlink" Target="https://vimeo.com/315495689" TargetMode="External"/><Relationship Id="rId10" Type="http://schemas.openxmlformats.org/officeDocument/2006/relationships/hyperlink" Target="https://www.visualworkplaceinc.com/wp-content/uploads/documents/Ventra_CaseStudy.pdf" TargetMode="External"/><Relationship Id="rId4" Type="http://schemas.openxmlformats.org/officeDocument/2006/relationships/hyperlink" Target="https://vimeo.com/489463947" TargetMode="External"/><Relationship Id="rId9" Type="http://schemas.openxmlformats.org/officeDocument/2006/relationships/hyperlink" Target="https://www.visualworkplaceinc.com/wp-content/uploads/documents/Southwest-Cheese-case-study_2020.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vimeo.com/489463947"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369E-2A92-9F47-AD76-8222A6A4791C}"/>
              </a:ext>
            </a:extLst>
          </p:cNvPr>
          <p:cNvSpPr>
            <a:spLocks noGrp="1"/>
          </p:cNvSpPr>
          <p:nvPr>
            <p:ph type="title"/>
          </p:nvPr>
        </p:nvSpPr>
        <p:spPr/>
        <p:txBody>
          <a:bodyPr>
            <a:normAutofit/>
          </a:bodyPr>
          <a:lstStyle/>
          <a:p>
            <a:r>
              <a:rPr lang="en-US" sz="4400" dirty="0">
                <a:solidFill>
                  <a:srgbClr val="C00000"/>
                </a:solidFill>
              </a:rPr>
              <a:t>THE VISUAL SIGN SHOP</a:t>
            </a:r>
          </a:p>
        </p:txBody>
      </p:sp>
      <p:sp>
        <p:nvSpPr>
          <p:cNvPr id="3" name="Subtitle 2">
            <a:extLst>
              <a:ext uri="{FF2B5EF4-FFF2-40B4-BE49-F238E27FC236}">
                <a16:creationId xmlns:a16="http://schemas.microsoft.com/office/drawing/2014/main" id="{483955B1-8CA3-9F47-8C6B-BAC99A34D55D}"/>
              </a:ext>
            </a:extLst>
          </p:cNvPr>
          <p:cNvSpPr txBox="1">
            <a:spLocks/>
          </p:cNvSpPr>
          <p:nvPr/>
        </p:nvSpPr>
        <p:spPr>
          <a:xfrm>
            <a:off x="1515385" y="3639442"/>
            <a:ext cx="9144000" cy="1655762"/>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1D62F810-80C5-784C-B6FF-2A0AAA25C9AD}"/>
              </a:ext>
            </a:extLst>
          </p:cNvPr>
          <p:cNvPicPr>
            <a:picLocks noChangeAspect="1"/>
          </p:cNvPicPr>
          <p:nvPr/>
        </p:nvPicPr>
        <p:blipFill>
          <a:blip r:embed="rId2"/>
          <a:stretch>
            <a:fillRect/>
          </a:stretch>
        </p:blipFill>
        <p:spPr>
          <a:xfrm>
            <a:off x="4633048" y="4323654"/>
            <a:ext cx="2743200" cy="971550"/>
          </a:xfrm>
          <a:prstGeom prst="rect">
            <a:avLst/>
          </a:prstGeom>
        </p:spPr>
      </p:pic>
    </p:spTree>
    <p:extLst>
      <p:ext uri="{BB962C8B-B14F-4D97-AF65-F5344CB8AC3E}">
        <p14:creationId xmlns:p14="http://schemas.microsoft.com/office/powerpoint/2010/main" val="222820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C5358-843C-49A4-88CB-DFB71F676621}"/>
              </a:ext>
            </a:extLst>
          </p:cNvPr>
          <p:cNvPicPr>
            <a:picLocks noChangeAspect="1"/>
          </p:cNvPicPr>
          <p:nvPr/>
        </p:nvPicPr>
        <p:blipFill rotWithShape="1">
          <a:blip r:embed="rId3"/>
          <a:srcRect t="23719" b="38257"/>
          <a:stretch/>
        </p:blipFill>
        <p:spPr>
          <a:xfrm>
            <a:off x="5268954" y="1751741"/>
            <a:ext cx="3617868" cy="2052399"/>
          </a:xfrm>
          <a:prstGeom prst="rect">
            <a:avLst/>
          </a:prstGeom>
        </p:spPr>
      </p:pic>
      <p:sp>
        <p:nvSpPr>
          <p:cNvPr id="3" name="Title 1">
            <a:extLst>
              <a:ext uri="{FF2B5EF4-FFF2-40B4-BE49-F238E27FC236}">
                <a16:creationId xmlns:a16="http://schemas.microsoft.com/office/drawing/2014/main" id="{68DCB219-B4C8-421C-8800-79BC93BE0134}"/>
              </a:ext>
            </a:extLst>
          </p:cNvPr>
          <p:cNvSpPr txBox="1">
            <a:spLocks/>
          </p:cNvSpPr>
          <p:nvPr/>
        </p:nvSpPr>
        <p:spPr>
          <a:xfrm>
            <a:off x="1646893" y="1692140"/>
            <a:ext cx="9144000" cy="1655763"/>
          </a:xfrm>
          <a:prstGeom prst="rect">
            <a:avLst/>
          </a:prstGeom>
        </p:spPr>
        <p:txBody>
          <a:bodyPr>
            <a:normAutofit fontScale="97500"/>
          </a:bodyPr>
          <a:lst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4" name="TextBox 3">
            <a:extLst>
              <a:ext uri="{FF2B5EF4-FFF2-40B4-BE49-F238E27FC236}">
                <a16:creationId xmlns:a16="http://schemas.microsoft.com/office/drawing/2014/main" id="{E7D4BA14-647B-45A3-A60C-D7421EB8C49E}"/>
              </a:ext>
            </a:extLst>
          </p:cNvPr>
          <p:cNvSpPr txBox="1"/>
          <p:nvPr/>
        </p:nvSpPr>
        <p:spPr>
          <a:xfrm>
            <a:off x="3050790" y="298645"/>
            <a:ext cx="6420678" cy="523220"/>
          </a:xfrm>
          <a:prstGeom prst="rect">
            <a:avLst/>
          </a:prstGeom>
          <a:noFill/>
        </p:spPr>
        <p:txBody>
          <a:bodyPr wrap="square">
            <a:spAutoFit/>
          </a:bodyPr>
          <a:lstStyle/>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Compare the Cost!</a:t>
            </a:r>
            <a:endParaRPr lang="en-US" sz="2800" dirty="0">
              <a:latin typeface="Arial" panose="020B0604020202020204" pitchFamily="34" charset="0"/>
              <a:cs typeface="Arial" panose="020B0604020202020204" pitchFamily="34" charset="0"/>
            </a:endParaRPr>
          </a:p>
        </p:txBody>
      </p:sp>
      <p:pic>
        <p:nvPicPr>
          <p:cNvPr id="5" name="Picture 4" descr="A black sign with white text&#10;&#10;Description automatically generated">
            <a:extLst>
              <a:ext uri="{FF2B5EF4-FFF2-40B4-BE49-F238E27FC236}">
                <a16:creationId xmlns:a16="http://schemas.microsoft.com/office/drawing/2014/main" id="{1BB4572C-1BA5-4DFA-8889-D5F86212A918}"/>
              </a:ext>
            </a:extLst>
          </p:cNvPr>
          <p:cNvPicPr>
            <a:picLocks noChangeAspect="1"/>
          </p:cNvPicPr>
          <p:nvPr/>
        </p:nvPicPr>
        <p:blipFill rotWithShape="1">
          <a:blip r:embed="rId4"/>
          <a:srcRect l="13890" t="13191" r="6611"/>
          <a:stretch/>
        </p:blipFill>
        <p:spPr>
          <a:xfrm>
            <a:off x="4804064" y="1386879"/>
            <a:ext cx="2583871" cy="2319726"/>
          </a:xfrm>
          <a:prstGeom prst="rect">
            <a:avLst/>
          </a:prstGeom>
        </p:spPr>
      </p:pic>
      <p:pic>
        <p:nvPicPr>
          <p:cNvPr id="6" name="Picture 2">
            <a:hlinkClick r:id="rId5"/>
            <a:extLst>
              <a:ext uri="{FF2B5EF4-FFF2-40B4-BE49-F238E27FC236}">
                <a16:creationId xmlns:a16="http://schemas.microsoft.com/office/drawing/2014/main" id="{7E470CC6-2456-4B80-84CA-D908E5E34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323" y="1771028"/>
            <a:ext cx="2200291" cy="1576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BCC7DC-487C-4B91-8555-9951683BB189}"/>
              </a:ext>
            </a:extLst>
          </p:cNvPr>
          <p:cNvSpPr txBox="1"/>
          <p:nvPr/>
        </p:nvSpPr>
        <p:spPr>
          <a:xfrm>
            <a:off x="5061522" y="3889698"/>
            <a:ext cx="1813317" cy="1200329"/>
          </a:xfrm>
          <a:prstGeom prst="rect">
            <a:avLst/>
          </a:prstGeom>
          <a:noFill/>
        </p:spPr>
        <p:txBody>
          <a:bodyPr wrap="none" rtlCol="0">
            <a:spAutoFit/>
          </a:bodyPr>
          <a:lstStyle/>
          <a:p>
            <a:pPr algn="ctr"/>
            <a:r>
              <a:rPr lang="en-US" sz="1800" u="sng" dirty="0">
                <a:latin typeface="Arial" panose="020B0604020202020204" pitchFamily="34" charset="0"/>
                <a:cs typeface="Arial" panose="020B0604020202020204" pitchFamily="34" charset="0"/>
              </a:rPr>
              <a:t>24x24  Sign</a:t>
            </a:r>
          </a:p>
          <a:p>
            <a:r>
              <a:rPr lang="en-US" sz="1800" dirty="0">
                <a:latin typeface="Arial" panose="020B0604020202020204" pitchFamily="34" charset="0"/>
                <a:cs typeface="Arial" panose="020B0604020202020204" pitchFamily="34" charset="0"/>
              </a:rPr>
              <a:t>Buy It   	$</a:t>
            </a:r>
            <a:r>
              <a:rPr lang="en-US" dirty="0">
                <a:latin typeface="Arial" panose="020B0604020202020204" pitchFamily="34" charset="0"/>
                <a:cs typeface="Arial" panose="020B0604020202020204" pitchFamily="34" charset="0"/>
              </a:rPr>
              <a:t>43.80</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Make It	$</a:t>
            </a:r>
            <a:r>
              <a:rPr lang="en-US" dirty="0">
                <a:latin typeface="Arial" panose="020B0604020202020204" pitchFamily="34" charset="0"/>
                <a:cs typeface="Arial" panose="020B0604020202020204" pitchFamily="34" charset="0"/>
              </a:rPr>
              <a:t>10.65</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Save	$</a:t>
            </a:r>
            <a:r>
              <a:rPr lang="en-US" dirty="0">
                <a:latin typeface="Arial" panose="020B0604020202020204" pitchFamily="34" charset="0"/>
                <a:cs typeface="Arial" panose="020B0604020202020204" pitchFamily="34" charset="0"/>
              </a:rPr>
              <a:t>33.15</a:t>
            </a:r>
            <a:endParaRPr lang="en-US" sz="1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5A0F88C-47EB-43C3-8209-B4655863AED0}"/>
              </a:ext>
            </a:extLst>
          </p:cNvPr>
          <p:cNvSpPr txBox="1"/>
          <p:nvPr/>
        </p:nvSpPr>
        <p:spPr>
          <a:xfrm>
            <a:off x="1646893" y="3873885"/>
            <a:ext cx="1813317" cy="1200329"/>
          </a:xfrm>
          <a:prstGeom prst="rect">
            <a:avLst/>
          </a:prstGeom>
          <a:noFill/>
        </p:spPr>
        <p:txBody>
          <a:bodyPr wrap="none" rtlCol="0">
            <a:spAutoFit/>
          </a:bodyPr>
          <a:lstStyle/>
          <a:p>
            <a:pPr algn="ctr"/>
            <a:r>
              <a:rPr lang="en-US" u="sng" dirty="0">
                <a:latin typeface="Arial" panose="020B0604020202020204" pitchFamily="34" charset="0"/>
                <a:cs typeface="Arial" panose="020B0604020202020204" pitchFamily="34" charset="0"/>
              </a:rPr>
              <a:t>12</a:t>
            </a:r>
            <a:r>
              <a:rPr lang="en-US" sz="1800" u="sng" dirty="0">
                <a:latin typeface="Arial" panose="020B0604020202020204" pitchFamily="34" charset="0"/>
                <a:cs typeface="Arial" panose="020B0604020202020204" pitchFamily="34" charset="0"/>
              </a:rPr>
              <a:t>x12  Sign</a:t>
            </a:r>
          </a:p>
          <a:p>
            <a:r>
              <a:rPr lang="en-US" sz="1800" dirty="0">
                <a:latin typeface="Arial" panose="020B0604020202020204" pitchFamily="34" charset="0"/>
                <a:cs typeface="Arial" panose="020B0604020202020204" pitchFamily="34" charset="0"/>
              </a:rPr>
              <a:t>Buy It   	$13.25</a:t>
            </a:r>
          </a:p>
          <a:p>
            <a:r>
              <a:rPr lang="en-US" sz="1800" dirty="0">
                <a:latin typeface="Arial" panose="020B0604020202020204" pitchFamily="34" charset="0"/>
                <a:cs typeface="Arial" panose="020B0604020202020204" pitchFamily="34" charset="0"/>
              </a:rPr>
              <a:t>Make It	$2.59</a:t>
            </a:r>
          </a:p>
          <a:p>
            <a:r>
              <a:rPr lang="en-US" sz="1800" dirty="0">
                <a:latin typeface="Arial" panose="020B0604020202020204" pitchFamily="34" charset="0"/>
                <a:cs typeface="Arial" panose="020B0604020202020204" pitchFamily="34" charset="0"/>
              </a:rPr>
              <a:t>Save	$</a:t>
            </a:r>
            <a:r>
              <a:rPr lang="en-US" dirty="0">
                <a:latin typeface="Arial" panose="020B0604020202020204" pitchFamily="34" charset="0"/>
                <a:cs typeface="Arial" panose="020B0604020202020204" pitchFamily="34" charset="0"/>
              </a:rPr>
              <a:t>10.66</a:t>
            </a:r>
            <a:endParaRPr lang="en-US"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DA3E55-DB70-47D1-B402-DAC43FA973A0}"/>
              </a:ext>
            </a:extLst>
          </p:cNvPr>
          <p:cNvSpPr txBox="1"/>
          <p:nvPr/>
        </p:nvSpPr>
        <p:spPr>
          <a:xfrm>
            <a:off x="7954689" y="3997249"/>
            <a:ext cx="3033558"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Evaluate the savings with our ROI Calculator</a:t>
            </a:r>
            <a:endParaRPr lang="en-US" sz="3600" dirty="0">
              <a:latin typeface="Arial" panose="020B0604020202020204" pitchFamily="34" charset="0"/>
              <a:cs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DDAB073F-B443-480B-AFE3-39FA42C6CFA3}"/>
              </a:ext>
            </a:extLst>
          </p:cNvPr>
          <p:cNvPicPr>
            <a:picLocks noChangeAspect="1"/>
          </p:cNvPicPr>
          <p:nvPr/>
        </p:nvPicPr>
        <p:blipFill>
          <a:blip r:embed="rId7"/>
          <a:stretch>
            <a:fillRect/>
          </a:stretch>
        </p:blipFill>
        <p:spPr>
          <a:xfrm>
            <a:off x="9471468" y="104104"/>
            <a:ext cx="1439795" cy="1435405"/>
          </a:xfrm>
          <a:prstGeom prst="rect">
            <a:avLst/>
          </a:prstGeom>
        </p:spPr>
      </p:pic>
      <p:pic>
        <p:nvPicPr>
          <p:cNvPr id="11" name="Picture 10">
            <a:extLst>
              <a:ext uri="{FF2B5EF4-FFF2-40B4-BE49-F238E27FC236}">
                <a16:creationId xmlns:a16="http://schemas.microsoft.com/office/drawing/2014/main" id="{D23C66BC-FFF3-482D-A447-84AC4605388F}"/>
              </a:ext>
            </a:extLst>
          </p:cNvPr>
          <p:cNvPicPr>
            <a:picLocks noChangeAspect="1"/>
          </p:cNvPicPr>
          <p:nvPr/>
        </p:nvPicPr>
        <p:blipFill rotWithShape="1">
          <a:blip r:embed="rId8"/>
          <a:srcRect l="12162" r="9195"/>
          <a:stretch/>
        </p:blipFill>
        <p:spPr>
          <a:xfrm>
            <a:off x="1620386" y="1386879"/>
            <a:ext cx="2415836" cy="2303913"/>
          </a:xfrm>
          <a:prstGeom prst="rect">
            <a:avLst/>
          </a:prstGeom>
        </p:spPr>
      </p:pic>
      <p:sp>
        <p:nvSpPr>
          <p:cNvPr id="12" name="TextBox 11">
            <a:extLst>
              <a:ext uri="{FF2B5EF4-FFF2-40B4-BE49-F238E27FC236}">
                <a16:creationId xmlns:a16="http://schemas.microsoft.com/office/drawing/2014/main" id="{38F92752-7F90-4F27-80A6-D648A3C91713}"/>
              </a:ext>
            </a:extLst>
          </p:cNvPr>
          <p:cNvSpPr txBox="1"/>
          <p:nvPr/>
        </p:nvSpPr>
        <p:spPr>
          <a:xfrm>
            <a:off x="6218893" y="2996435"/>
            <a:ext cx="6420678" cy="276999"/>
          </a:xfrm>
          <a:prstGeom prst="rect">
            <a:avLst/>
          </a:prstGeom>
          <a:noFill/>
        </p:spPr>
        <p:txBody>
          <a:bodyPr wrap="square">
            <a:spAutoFit/>
          </a:bodyPr>
          <a:lstStyle/>
          <a:p>
            <a:pPr algn="ctr"/>
            <a:r>
              <a:rPr lang="en-US" sz="1200" b="1" dirty="0">
                <a:solidFill>
                  <a:schemeClr val="tx1">
                    <a:lumMod val="85000"/>
                    <a:lumOff val="15000"/>
                  </a:schemeClr>
                </a:solidFill>
                <a:latin typeface="Arial" panose="020B0604020202020204" pitchFamily="34" charset="0"/>
                <a:cs typeface="Arial" panose="020B0604020202020204" pitchFamily="34" charset="0"/>
              </a:rPr>
              <a:t>Click to Evaluate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089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17344B-FF28-4E14-802E-B099D6DD9641}"/>
              </a:ext>
            </a:extLst>
          </p:cNvPr>
          <p:cNvPicPr>
            <a:picLocks noChangeAspect="1"/>
          </p:cNvPicPr>
          <p:nvPr/>
        </p:nvPicPr>
        <p:blipFill rotWithShape="1">
          <a:blip r:embed="rId3"/>
          <a:srcRect t="23719" b="38257"/>
          <a:stretch/>
        </p:blipFill>
        <p:spPr>
          <a:xfrm>
            <a:off x="5706869" y="2460563"/>
            <a:ext cx="3617868" cy="2052399"/>
          </a:xfrm>
          <a:prstGeom prst="rect">
            <a:avLst/>
          </a:prstGeom>
        </p:spPr>
      </p:pic>
      <p:sp>
        <p:nvSpPr>
          <p:cNvPr id="3" name="Title 1">
            <a:extLst>
              <a:ext uri="{FF2B5EF4-FFF2-40B4-BE49-F238E27FC236}">
                <a16:creationId xmlns:a16="http://schemas.microsoft.com/office/drawing/2014/main" id="{3754EBEB-2FC4-44C0-AACE-FFA7DAAE8C74}"/>
              </a:ext>
            </a:extLst>
          </p:cNvPr>
          <p:cNvSpPr txBox="1">
            <a:spLocks/>
          </p:cNvSpPr>
          <p:nvPr/>
        </p:nvSpPr>
        <p:spPr>
          <a:xfrm>
            <a:off x="548390" y="3076261"/>
            <a:ext cx="2084781" cy="1176866"/>
          </a:xfrm>
          <a:prstGeom prst="rect">
            <a:avLst/>
          </a:prstGeom>
        </p:spPr>
        <p:txBody>
          <a:bodyPr>
            <a:normAutofit fontScale="97500"/>
          </a:bodyPr>
          <a:lst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sz="2000"/>
              <a:t>STEP 1: DESIGN</a:t>
            </a:r>
            <a:br>
              <a:rPr lang="en-US" sz="6000"/>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6" name="TextBox 5">
            <a:extLst>
              <a:ext uri="{FF2B5EF4-FFF2-40B4-BE49-F238E27FC236}">
                <a16:creationId xmlns:a16="http://schemas.microsoft.com/office/drawing/2014/main" id="{E368C45B-C092-43B8-95FC-30FD9627A52D}"/>
              </a:ext>
            </a:extLst>
          </p:cNvPr>
          <p:cNvSpPr txBox="1"/>
          <p:nvPr/>
        </p:nvSpPr>
        <p:spPr>
          <a:xfrm>
            <a:off x="2633171" y="360091"/>
            <a:ext cx="6807343" cy="523220"/>
          </a:xfrm>
          <a:prstGeom prst="rect">
            <a:avLst/>
          </a:prstGeom>
          <a:noFill/>
        </p:spPr>
        <p:txBody>
          <a:bodyPr wrap="square">
            <a:spAutoFit/>
          </a:bodyPr>
          <a:lstStyle/>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Create A Sign In Four Easy Steps</a:t>
            </a:r>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F8D2725-EA89-4136-BC50-89D5E4A3896B}"/>
              </a:ext>
            </a:extLst>
          </p:cNvPr>
          <p:cNvSpPr txBox="1"/>
          <p:nvPr/>
        </p:nvSpPr>
        <p:spPr>
          <a:xfrm>
            <a:off x="3627722" y="3136387"/>
            <a:ext cx="16383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STEP 2: CUT</a:t>
            </a:r>
          </a:p>
        </p:txBody>
      </p:sp>
      <p:sp>
        <p:nvSpPr>
          <p:cNvPr id="11" name="TextBox 10">
            <a:extLst>
              <a:ext uri="{FF2B5EF4-FFF2-40B4-BE49-F238E27FC236}">
                <a16:creationId xmlns:a16="http://schemas.microsoft.com/office/drawing/2014/main" id="{C8EC37E9-A83F-457E-9411-98C73D4E4F8C}"/>
              </a:ext>
            </a:extLst>
          </p:cNvPr>
          <p:cNvSpPr txBox="1"/>
          <p:nvPr/>
        </p:nvSpPr>
        <p:spPr>
          <a:xfrm>
            <a:off x="9554879" y="3142482"/>
            <a:ext cx="1842619"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STEP 4: APPLY</a:t>
            </a:r>
          </a:p>
        </p:txBody>
      </p:sp>
      <p:sp>
        <p:nvSpPr>
          <p:cNvPr id="13" name="TextBox 12">
            <a:extLst>
              <a:ext uri="{FF2B5EF4-FFF2-40B4-BE49-F238E27FC236}">
                <a16:creationId xmlns:a16="http://schemas.microsoft.com/office/drawing/2014/main" id="{CE2CB90C-FB3D-43BC-8048-D88CF406B2BA}"/>
              </a:ext>
            </a:extLst>
          </p:cNvPr>
          <p:cNvSpPr txBox="1"/>
          <p:nvPr/>
        </p:nvSpPr>
        <p:spPr>
          <a:xfrm>
            <a:off x="5868363" y="3135547"/>
            <a:ext cx="3617868" cy="61555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STEP 3: “WEED” &amp; TRANSFER</a:t>
            </a:r>
          </a:p>
          <a:p>
            <a:endParaRPr lang="en-US" sz="1700" dirty="0"/>
          </a:p>
        </p:txBody>
      </p:sp>
      <p:sp>
        <p:nvSpPr>
          <p:cNvPr id="15" name="Subtitle 2">
            <a:extLst>
              <a:ext uri="{FF2B5EF4-FFF2-40B4-BE49-F238E27FC236}">
                <a16:creationId xmlns:a16="http://schemas.microsoft.com/office/drawing/2014/main" id="{813E357C-CC06-4D40-86AF-9EF836750258}"/>
              </a:ext>
            </a:extLst>
          </p:cNvPr>
          <p:cNvSpPr txBox="1">
            <a:spLocks/>
          </p:cNvSpPr>
          <p:nvPr/>
        </p:nvSpPr>
        <p:spPr>
          <a:xfrm>
            <a:off x="3883286" y="551372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r>
              <a:rPr lang="en-US">
                <a:hlinkClick r:id="rId4">
                  <a:extLst>
                    <a:ext uri="{A12FA001-AC4F-418D-AE19-62706E023703}">
                      <ahyp:hlinkClr xmlns:ahyp="http://schemas.microsoft.com/office/drawing/2018/hyperlinkcolor" val="tx"/>
                    </a:ext>
                  </a:extLst>
                </a:hlinkClick>
              </a:rPr>
              <a:t>VIEW OUR 4 EASY STEP VIDEO</a:t>
            </a:r>
            <a:endParaRPr lang="en-US"/>
          </a:p>
          <a:p>
            <a:endParaRPr lang="en-US" dirty="0">
              <a:latin typeface="Helvetica Light" panose="020B0403020202020204" pitchFamily="34" charset="0"/>
            </a:endParaRPr>
          </a:p>
        </p:txBody>
      </p:sp>
      <p:pic>
        <p:nvPicPr>
          <p:cNvPr id="5" name="Picture 4" descr="Diagram&#10;&#10;Description automatically generated">
            <a:extLst>
              <a:ext uri="{FF2B5EF4-FFF2-40B4-BE49-F238E27FC236}">
                <a16:creationId xmlns:a16="http://schemas.microsoft.com/office/drawing/2014/main" id="{74D78091-D161-42AC-9209-E64038E18A56}"/>
              </a:ext>
            </a:extLst>
          </p:cNvPr>
          <p:cNvPicPr>
            <a:picLocks noChangeAspect="1"/>
          </p:cNvPicPr>
          <p:nvPr/>
        </p:nvPicPr>
        <p:blipFill>
          <a:blip r:embed="rId5"/>
          <a:stretch>
            <a:fillRect/>
          </a:stretch>
        </p:blipFill>
        <p:spPr>
          <a:xfrm>
            <a:off x="272391" y="1446093"/>
            <a:ext cx="2451700" cy="1379264"/>
          </a:xfrm>
          <a:prstGeom prst="rect">
            <a:avLst/>
          </a:prstGeom>
        </p:spPr>
      </p:pic>
      <p:pic>
        <p:nvPicPr>
          <p:cNvPr id="17" name="Picture 16" descr="A picture containing text, indoor, red&#10;&#10;Description automatically generated">
            <a:extLst>
              <a:ext uri="{FF2B5EF4-FFF2-40B4-BE49-F238E27FC236}">
                <a16:creationId xmlns:a16="http://schemas.microsoft.com/office/drawing/2014/main" id="{CCD9C500-E7E2-41DB-A6D9-04E131BD08FA}"/>
              </a:ext>
            </a:extLst>
          </p:cNvPr>
          <p:cNvPicPr>
            <a:picLocks noChangeAspect="1"/>
          </p:cNvPicPr>
          <p:nvPr/>
        </p:nvPicPr>
        <p:blipFill>
          <a:blip r:embed="rId6"/>
          <a:stretch>
            <a:fillRect/>
          </a:stretch>
        </p:blipFill>
        <p:spPr>
          <a:xfrm>
            <a:off x="3100504" y="1479744"/>
            <a:ext cx="2503921" cy="1408642"/>
          </a:xfrm>
          <a:prstGeom prst="rect">
            <a:avLst/>
          </a:prstGeom>
        </p:spPr>
      </p:pic>
      <p:pic>
        <p:nvPicPr>
          <p:cNvPr id="19" name="Picture 18" descr="A picture containing text, person&#10;&#10;Description automatically generated">
            <a:extLst>
              <a:ext uri="{FF2B5EF4-FFF2-40B4-BE49-F238E27FC236}">
                <a16:creationId xmlns:a16="http://schemas.microsoft.com/office/drawing/2014/main" id="{30BB7F67-2151-4333-A644-5BBF5FE7CA0D}"/>
              </a:ext>
            </a:extLst>
          </p:cNvPr>
          <p:cNvPicPr>
            <a:picLocks noChangeAspect="1"/>
          </p:cNvPicPr>
          <p:nvPr/>
        </p:nvPicPr>
        <p:blipFill>
          <a:blip r:embed="rId7"/>
          <a:stretch>
            <a:fillRect/>
          </a:stretch>
        </p:blipFill>
        <p:spPr>
          <a:xfrm>
            <a:off x="6198102" y="1483890"/>
            <a:ext cx="2440175" cy="1372780"/>
          </a:xfrm>
          <a:prstGeom prst="rect">
            <a:avLst/>
          </a:prstGeom>
        </p:spPr>
      </p:pic>
      <p:pic>
        <p:nvPicPr>
          <p:cNvPr id="21" name="Picture 20" descr="Text&#10;&#10;Description automatically generated">
            <a:extLst>
              <a:ext uri="{FF2B5EF4-FFF2-40B4-BE49-F238E27FC236}">
                <a16:creationId xmlns:a16="http://schemas.microsoft.com/office/drawing/2014/main" id="{F5BE8496-FD63-4F59-BE7E-BAAAD58642F6}"/>
              </a:ext>
            </a:extLst>
          </p:cNvPr>
          <p:cNvPicPr>
            <a:picLocks noChangeAspect="1"/>
          </p:cNvPicPr>
          <p:nvPr/>
        </p:nvPicPr>
        <p:blipFill>
          <a:blip r:embed="rId8"/>
          <a:stretch>
            <a:fillRect/>
          </a:stretch>
        </p:blipFill>
        <p:spPr>
          <a:xfrm>
            <a:off x="9220726" y="1480097"/>
            <a:ext cx="2509926" cy="1412020"/>
          </a:xfrm>
          <a:prstGeom prst="rect">
            <a:avLst/>
          </a:prstGeom>
        </p:spPr>
      </p:pic>
      <p:pic>
        <p:nvPicPr>
          <p:cNvPr id="23" name="Picture 22" descr="A picture containing text, person, indoor&#10;&#10;Description automatically generated">
            <a:extLst>
              <a:ext uri="{FF2B5EF4-FFF2-40B4-BE49-F238E27FC236}">
                <a16:creationId xmlns:a16="http://schemas.microsoft.com/office/drawing/2014/main" id="{421C7A75-74E3-4979-8A27-74BB47CB4DF9}"/>
              </a:ext>
            </a:extLst>
          </p:cNvPr>
          <p:cNvPicPr>
            <a:picLocks noChangeAspect="1"/>
          </p:cNvPicPr>
          <p:nvPr/>
        </p:nvPicPr>
        <p:blipFill>
          <a:blip r:embed="rId9"/>
          <a:stretch>
            <a:fillRect/>
          </a:stretch>
        </p:blipFill>
        <p:spPr>
          <a:xfrm>
            <a:off x="4099043" y="3659552"/>
            <a:ext cx="3805410" cy="2140827"/>
          </a:xfrm>
          <a:prstGeom prst="rect">
            <a:avLst/>
          </a:prstGeom>
        </p:spPr>
      </p:pic>
    </p:spTree>
    <p:extLst>
      <p:ext uri="{BB962C8B-B14F-4D97-AF65-F5344CB8AC3E}">
        <p14:creationId xmlns:p14="http://schemas.microsoft.com/office/powerpoint/2010/main" val="371162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58B07E-2059-4898-B5D9-EC1BE22937C0}"/>
              </a:ext>
            </a:extLst>
          </p:cNvPr>
          <p:cNvSpPr txBox="1"/>
          <p:nvPr/>
        </p:nvSpPr>
        <p:spPr>
          <a:xfrm>
            <a:off x="2527556" y="434675"/>
            <a:ext cx="7239851"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UPGRADE IT TO A PLATINUM PACKAGE!</a:t>
            </a:r>
          </a:p>
        </p:txBody>
      </p:sp>
      <p:pic>
        <p:nvPicPr>
          <p:cNvPr id="5" name="Picture 4">
            <a:extLst>
              <a:ext uri="{FF2B5EF4-FFF2-40B4-BE49-F238E27FC236}">
                <a16:creationId xmlns:a16="http://schemas.microsoft.com/office/drawing/2014/main" id="{289EABF6-7FE7-42E5-A142-3453A66E6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8525" y="1932939"/>
            <a:ext cx="2497916" cy="1873637"/>
          </a:xfrm>
          <a:prstGeom prst="rect">
            <a:avLst/>
          </a:prstGeom>
        </p:spPr>
      </p:pic>
      <p:pic>
        <p:nvPicPr>
          <p:cNvPr id="6" name="Picture 5">
            <a:extLst>
              <a:ext uri="{FF2B5EF4-FFF2-40B4-BE49-F238E27FC236}">
                <a16:creationId xmlns:a16="http://schemas.microsoft.com/office/drawing/2014/main" id="{7D616EE0-E0A7-407B-96D2-CD1509916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1306" y="2158788"/>
            <a:ext cx="2042588" cy="1361725"/>
          </a:xfrm>
          <a:prstGeom prst="rect">
            <a:avLst/>
          </a:prstGeom>
        </p:spPr>
      </p:pic>
      <p:pic>
        <p:nvPicPr>
          <p:cNvPr id="7" name="Picture 6">
            <a:extLst>
              <a:ext uri="{FF2B5EF4-FFF2-40B4-BE49-F238E27FC236}">
                <a16:creationId xmlns:a16="http://schemas.microsoft.com/office/drawing/2014/main" id="{334E334E-2430-4A96-8DFE-33DC944B3B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6208" y="4466866"/>
            <a:ext cx="2692400" cy="1346200"/>
          </a:xfrm>
          <a:prstGeom prst="rect">
            <a:avLst/>
          </a:prstGeom>
        </p:spPr>
      </p:pic>
      <p:pic>
        <p:nvPicPr>
          <p:cNvPr id="8" name="Picture 7">
            <a:extLst>
              <a:ext uri="{FF2B5EF4-FFF2-40B4-BE49-F238E27FC236}">
                <a16:creationId xmlns:a16="http://schemas.microsoft.com/office/drawing/2014/main" id="{AC1FA6D6-0EF6-41A9-A12A-EF8DD3C9FF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66548" y="4190704"/>
            <a:ext cx="2567313" cy="1555947"/>
          </a:xfrm>
          <a:prstGeom prst="rect">
            <a:avLst/>
          </a:prstGeom>
        </p:spPr>
      </p:pic>
      <p:sp>
        <p:nvSpPr>
          <p:cNvPr id="10" name="TextBox 9">
            <a:extLst>
              <a:ext uri="{FF2B5EF4-FFF2-40B4-BE49-F238E27FC236}">
                <a16:creationId xmlns:a16="http://schemas.microsoft.com/office/drawing/2014/main" id="{D3A03E29-DA5E-4BF8-BF49-D7B4D729130B}"/>
              </a:ext>
            </a:extLst>
          </p:cNvPr>
          <p:cNvSpPr txBox="1"/>
          <p:nvPr/>
        </p:nvSpPr>
        <p:spPr>
          <a:xfrm>
            <a:off x="3934122" y="999301"/>
            <a:ext cx="442672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Add a label printer for the smaller stuff</a:t>
            </a:r>
          </a:p>
        </p:txBody>
      </p:sp>
      <p:pic>
        <p:nvPicPr>
          <p:cNvPr id="11" name="Picture 2">
            <a:extLst>
              <a:ext uri="{FF2B5EF4-FFF2-40B4-BE49-F238E27FC236}">
                <a16:creationId xmlns:a16="http://schemas.microsoft.com/office/drawing/2014/main" id="{D30F5835-0FF7-44B2-9761-48A3234AE7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7441" y="2015876"/>
            <a:ext cx="25622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4E51457-1C12-405D-8CC4-8AD1AC5B232A}"/>
              </a:ext>
            </a:extLst>
          </p:cNvPr>
          <p:cNvSpPr txBox="1"/>
          <p:nvPr/>
        </p:nvSpPr>
        <p:spPr>
          <a:xfrm>
            <a:off x="5152408" y="1988056"/>
            <a:ext cx="1990145"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Vinyl Rolls 1” - 4”</a:t>
            </a:r>
          </a:p>
        </p:txBody>
      </p:sp>
      <p:sp>
        <p:nvSpPr>
          <p:cNvPr id="13" name="TextBox 12">
            <a:extLst>
              <a:ext uri="{FF2B5EF4-FFF2-40B4-BE49-F238E27FC236}">
                <a16:creationId xmlns:a16="http://schemas.microsoft.com/office/drawing/2014/main" id="{735F1B1B-61D3-447E-9F20-1436060E1BF2}"/>
              </a:ext>
            </a:extLst>
          </p:cNvPr>
          <p:cNvSpPr txBox="1"/>
          <p:nvPr/>
        </p:nvSpPr>
        <p:spPr>
          <a:xfrm>
            <a:off x="7777262" y="1988056"/>
            <a:ext cx="1990145"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Magnetic Rolls 1” – 4”</a:t>
            </a:r>
          </a:p>
        </p:txBody>
      </p:sp>
      <p:sp>
        <p:nvSpPr>
          <p:cNvPr id="14" name="TextBox 13">
            <a:extLst>
              <a:ext uri="{FF2B5EF4-FFF2-40B4-BE49-F238E27FC236}">
                <a16:creationId xmlns:a16="http://schemas.microsoft.com/office/drawing/2014/main" id="{90089EA7-755D-4E41-A5CC-7112D19584EE}"/>
              </a:ext>
            </a:extLst>
          </p:cNvPr>
          <p:cNvSpPr txBox="1"/>
          <p:nvPr/>
        </p:nvSpPr>
        <p:spPr>
          <a:xfrm>
            <a:off x="7461130" y="4190704"/>
            <a:ext cx="1990145"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GHS Labels</a:t>
            </a:r>
          </a:p>
        </p:txBody>
      </p:sp>
      <p:sp>
        <p:nvSpPr>
          <p:cNvPr id="15" name="TextBox 14">
            <a:extLst>
              <a:ext uri="{FF2B5EF4-FFF2-40B4-BE49-F238E27FC236}">
                <a16:creationId xmlns:a16="http://schemas.microsoft.com/office/drawing/2014/main" id="{BE5AEA90-8D4D-4607-AAD0-BA394B7EEBCF}"/>
              </a:ext>
            </a:extLst>
          </p:cNvPr>
          <p:cNvSpPr txBox="1"/>
          <p:nvPr/>
        </p:nvSpPr>
        <p:spPr>
          <a:xfrm>
            <a:off x="4105855" y="4222756"/>
            <a:ext cx="1990145"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 OSHA Header Labels </a:t>
            </a:r>
          </a:p>
        </p:txBody>
      </p:sp>
    </p:spTree>
    <p:extLst>
      <p:ext uri="{BB962C8B-B14F-4D97-AF65-F5344CB8AC3E}">
        <p14:creationId xmlns:p14="http://schemas.microsoft.com/office/powerpoint/2010/main" val="407181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96D24-560D-4C2D-AB92-DA58E9A41F17}"/>
              </a:ext>
            </a:extLst>
          </p:cNvPr>
          <p:cNvPicPr>
            <a:picLocks noChangeAspect="1"/>
          </p:cNvPicPr>
          <p:nvPr/>
        </p:nvPicPr>
        <p:blipFill rotWithShape="1">
          <a:blip r:embed="rId3"/>
          <a:srcRect t="23719" b="38257"/>
          <a:stretch/>
        </p:blipFill>
        <p:spPr>
          <a:xfrm>
            <a:off x="5706869" y="2460563"/>
            <a:ext cx="3617868" cy="2052399"/>
          </a:xfrm>
          <a:prstGeom prst="rect">
            <a:avLst/>
          </a:prstGeom>
        </p:spPr>
      </p:pic>
      <p:sp>
        <p:nvSpPr>
          <p:cNvPr id="3" name="Title 1">
            <a:extLst>
              <a:ext uri="{FF2B5EF4-FFF2-40B4-BE49-F238E27FC236}">
                <a16:creationId xmlns:a16="http://schemas.microsoft.com/office/drawing/2014/main" id="{0C3372E2-3BCB-4B8C-A919-E6F94DEEEFFF}"/>
              </a:ext>
            </a:extLst>
          </p:cNvPr>
          <p:cNvSpPr txBox="1">
            <a:spLocks/>
          </p:cNvSpPr>
          <p:nvPr/>
        </p:nvSpPr>
        <p:spPr>
          <a:xfrm>
            <a:off x="1646893" y="1692140"/>
            <a:ext cx="9144000" cy="1655763"/>
          </a:xfrm>
          <a:prstGeom prst="rect">
            <a:avLst/>
          </a:prstGeom>
        </p:spPr>
        <p:txBody>
          <a:bodyPr>
            <a:normAutofit fontScale="97500"/>
          </a:bodyPr>
          <a:lst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4" name="Subtitle 2">
            <a:extLst>
              <a:ext uri="{FF2B5EF4-FFF2-40B4-BE49-F238E27FC236}">
                <a16:creationId xmlns:a16="http://schemas.microsoft.com/office/drawing/2014/main" id="{D9E595C3-856D-4169-85FE-46BBD08B75D0}"/>
              </a:ext>
            </a:extLst>
          </p:cNvPr>
          <p:cNvSpPr txBox="1">
            <a:spLocks/>
          </p:cNvSpPr>
          <p:nvPr/>
        </p:nvSpPr>
        <p:spPr>
          <a:xfrm>
            <a:off x="1422400" y="467201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sp>
        <p:nvSpPr>
          <p:cNvPr id="6" name="TextBox 5">
            <a:extLst>
              <a:ext uri="{FF2B5EF4-FFF2-40B4-BE49-F238E27FC236}">
                <a16:creationId xmlns:a16="http://schemas.microsoft.com/office/drawing/2014/main" id="{728A0295-6800-4AC5-BDB4-35DE0D49DA1B}"/>
              </a:ext>
            </a:extLst>
          </p:cNvPr>
          <p:cNvSpPr txBox="1"/>
          <p:nvPr/>
        </p:nvSpPr>
        <p:spPr>
          <a:xfrm>
            <a:off x="2885661" y="324809"/>
            <a:ext cx="6420678" cy="954107"/>
          </a:xfrm>
          <a:prstGeom prst="rect">
            <a:avLst/>
          </a:prstGeom>
          <a:noFill/>
        </p:spPr>
        <p:txBody>
          <a:bodyPr wrap="square">
            <a:spAutoFit/>
          </a:bodyPr>
          <a:lstStyle/>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L3 HARRIS COMBAT PROPULSION CASE STUDY</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3DD4CB-9BB4-4D47-B2D8-F7BCD984C426}"/>
              </a:ext>
            </a:extLst>
          </p:cNvPr>
          <p:cNvSpPr txBox="1"/>
          <p:nvPr/>
        </p:nvSpPr>
        <p:spPr>
          <a:xfrm>
            <a:off x="890895" y="1388510"/>
            <a:ext cx="10410209" cy="1477328"/>
          </a:xfrm>
          <a:prstGeom prst="rect">
            <a:avLst/>
          </a:prstGeom>
          <a:noFill/>
        </p:spPr>
        <p:txBody>
          <a:bodyPr wrap="square">
            <a:spAutoFit/>
          </a:bodyPr>
          <a:lstStyle/>
          <a:p>
            <a:pPr algn="ctr"/>
            <a:r>
              <a:rPr lang="en-US" sz="1800" b="1" dirty="0">
                <a:solidFill>
                  <a:schemeClr val="tx1"/>
                </a:solidFill>
                <a:latin typeface="Arial" panose="020B0604020202020204" pitchFamily="34" charset="0"/>
                <a:cs typeface="Arial" panose="020B0604020202020204" pitchFamily="34" charset="0"/>
              </a:rPr>
              <a:t>CHALLENGE</a:t>
            </a:r>
            <a:r>
              <a:rPr lang="en-US" b="1" dirty="0">
                <a:solidFill>
                  <a:schemeClr val="tx1"/>
                </a:solidFill>
                <a:latin typeface="Arial" panose="020B0604020202020204" pitchFamily="34" charset="0"/>
                <a:cs typeface="Arial" panose="020B0604020202020204" pitchFamily="34" charset="0"/>
              </a:rPr>
              <a:t>:</a:t>
            </a:r>
            <a:r>
              <a:rPr lang="en-US" sz="1800" dirty="0">
                <a:solidFill>
                  <a:schemeClr val="tx1"/>
                </a:solidFill>
                <a:latin typeface="Arial" panose="020B0604020202020204" pitchFamily="34" charset="0"/>
                <a:cs typeface="Arial" panose="020B0604020202020204" pitchFamily="34" charset="0"/>
              </a:rPr>
              <a:t> </a:t>
            </a:r>
          </a:p>
          <a:p>
            <a:pPr algn="ctr"/>
            <a:r>
              <a:rPr lang="en-US" sz="1800" dirty="0">
                <a:solidFill>
                  <a:schemeClr val="tx1"/>
                </a:solidFill>
                <a:latin typeface="Arial" panose="020B0604020202020204" pitchFamily="34" charset="0"/>
                <a:cs typeface="Arial" panose="020B0604020202020204" pitchFamily="34" charset="0"/>
              </a:rPr>
              <a:t>This facility was spending over $20,000 per year on signage</a:t>
            </a:r>
          </a:p>
          <a:p>
            <a:pPr algn="ctr"/>
            <a:endParaRPr lang="en-US" dirty="0">
              <a:solidFill>
                <a:schemeClr val="tx1"/>
              </a:solidFill>
              <a:latin typeface="Arial" panose="020B0604020202020204" pitchFamily="34" charset="0"/>
              <a:cs typeface="Arial" panose="020B0604020202020204" pitchFamily="34" charset="0"/>
            </a:endParaRPr>
          </a:p>
          <a:p>
            <a:pPr algn="ctr"/>
            <a:r>
              <a:rPr lang="en-US" b="1" dirty="0">
                <a:solidFill>
                  <a:schemeClr val="tx1"/>
                </a:solidFill>
                <a:latin typeface="Arial" panose="020B0604020202020204" pitchFamily="34" charset="0"/>
                <a:cs typeface="Arial" panose="020B0604020202020204" pitchFamily="34" charset="0"/>
              </a:rPr>
              <a:t>SOLUTION: </a:t>
            </a:r>
          </a:p>
          <a:p>
            <a:pPr algn="ctr"/>
            <a:r>
              <a:rPr lang="en-US" dirty="0">
                <a:solidFill>
                  <a:schemeClr val="tx1"/>
                </a:solidFill>
                <a:latin typeface="Arial" panose="020B0604020202020204" pitchFamily="34" charset="0"/>
                <a:cs typeface="Arial" panose="020B0604020202020204" pitchFamily="34" charset="0"/>
              </a:rPr>
              <a:t>T</a:t>
            </a:r>
            <a:r>
              <a:rPr lang="en-US" sz="1800" dirty="0">
                <a:solidFill>
                  <a:schemeClr val="tx1"/>
                </a:solidFill>
                <a:latin typeface="Arial" panose="020B0604020202020204" pitchFamily="34" charset="0"/>
                <a:cs typeface="Arial" panose="020B0604020202020204" pitchFamily="34" charset="0"/>
              </a:rPr>
              <a:t>hey implemented the Visual Sign Shop to internally create and customize visual communications </a:t>
            </a:r>
          </a:p>
        </p:txBody>
      </p:sp>
      <p:grpSp>
        <p:nvGrpSpPr>
          <p:cNvPr id="8" name="Group 7">
            <a:extLst>
              <a:ext uri="{FF2B5EF4-FFF2-40B4-BE49-F238E27FC236}">
                <a16:creationId xmlns:a16="http://schemas.microsoft.com/office/drawing/2014/main" id="{78DBD421-E413-4AB8-AF25-6833F6FD703A}"/>
              </a:ext>
            </a:extLst>
          </p:cNvPr>
          <p:cNvGrpSpPr/>
          <p:nvPr/>
        </p:nvGrpSpPr>
        <p:grpSpPr>
          <a:xfrm>
            <a:off x="1401107" y="3085090"/>
            <a:ext cx="4003589" cy="2729381"/>
            <a:chOff x="4320893" y="1073509"/>
            <a:chExt cx="4365907" cy="2895979"/>
          </a:xfrm>
        </p:grpSpPr>
        <p:sp>
          <p:nvSpPr>
            <p:cNvPr id="9" name="Text Box 4">
              <a:extLst>
                <a:ext uri="{FF2B5EF4-FFF2-40B4-BE49-F238E27FC236}">
                  <a16:creationId xmlns:a16="http://schemas.microsoft.com/office/drawing/2014/main" id="{35CA3FFA-7094-4CFD-86AE-A00D412E5383}"/>
                </a:ext>
              </a:extLst>
            </p:cNvPr>
            <p:cNvSpPr txBox="1"/>
            <p:nvPr/>
          </p:nvSpPr>
          <p:spPr>
            <a:xfrm>
              <a:off x="4320893" y="3186575"/>
              <a:ext cx="4365907" cy="782913"/>
            </a:xfrm>
            <a:prstGeom prst="rect">
              <a:avLst/>
            </a:prstGeom>
            <a:gradFill>
              <a:gsLst>
                <a:gs pos="0">
                  <a:srgbClr val="FF0000">
                    <a:alpha val="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1200"/>
                </a:spcBef>
                <a:spcAft>
                  <a:spcPts val="800"/>
                </a:spcAft>
              </a:pPr>
              <a:r>
                <a:rPr lang="en-US" sz="1200" b="1" i="1" dirty="0">
                  <a:effectLst/>
                  <a:latin typeface="Arial" panose="020B0604020202020204" pitchFamily="34" charset="0"/>
                  <a:ea typeface="Calibri" panose="020F0502020204030204" pitchFamily="34" charset="0"/>
                  <a:cs typeface="Arial" panose="020B0604020202020204" pitchFamily="34" charset="0"/>
                </a:rPr>
                <a:t>“The sign shop and amazing support from Visual Workplace has been one of the biggest assets in the success of our Lean/5S program.” Naomi, L3Harris</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1811088-2688-4C0F-A48F-6AD59F273159}"/>
                </a:ext>
              </a:extLst>
            </p:cNvPr>
            <p:cNvPicPr/>
            <p:nvPr/>
          </p:nvPicPr>
          <p:blipFill>
            <a:blip r:embed="rId4"/>
            <a:stretch>
              <a:fillRect/>
            </a:stretch>
          </p:blipFill>
          <p:spPr>
            <a:xfrm>
              <a:off x="4320893" y="1073509"/>
              <a:ext cx="4365907" cy="2113066"/>
            </a:xfrm>
            <a:prstGeom prst="rect">
              <a:avLst/>
            </a:prstGeom>
          </p:spPr>
        </p:pic>
      </p:grpSp>
      <p:sp>
        <p:nvSpPr>
          <p:cNvPr id="11" name="TextBox 10">
            <a:extLst>
              <a:ext uri="{FF2B5EF4-FFF2-40B4-BE49-F238E27FC236}">
                <a16:creationId xmlns:a16="http://schemas.microsoft.com/office/drawing/2014/main" id="{2163D6C8-4B55-4224-B9EF-7C9F3382CFAC}"/>
              </a:ext>
            </a:extLst>
          </p:cNvPr>
          <p:cNvSpPr txBox="1"/>
          <p:nvPr/>
        </p:nvSpPr>
        <p:spPr>
          <a:xfrm>
            <a:off x="6218893" y="3280444"/>
            <a:ext cx="3819375" cy="2534027"/>
          </a:xfrm>
          <a:prstGeom prst="rect">
            <a:avLst/>
          </a:prstGeom>
          <a:noFill/>
        </p:spPr>
        <p:txBody>
          <a:bodyPr wrap="square" rtlCol="0">
            <a:spAutoFit/>
          </a:bodyPr>
          <a:lstStyle/>
          <a:p>
            <a:pPr marL="457189" lvl="1" indent="0" algn="ctr" fontAlgn="base">
              <a:lnSpc>
                <a:spcPct val="150000"/>
              </a:lnSpc>
              <a:buNone/>
            </a:pPr>
            <a:r>
              <a:rPr lang="en-US" sz="1800" b="1" dirty="0">
                <a:solidFill>
                  <a:srgbClr val="191919"/>
                </a:solidFill>
                <a:latin typeface="Arial" panose="020B0604020202020204" pitchFamily="34" charset="0"/>
                <a:cs typeface="Arial" panose="020B0604020202020204" pitchFamily="34" charset="0"/>
              </a:rPr>
              <a:t>FIRST YEARS COST SAVINGS</a:t>
            </a:r>
          </a:p>
          <a:p>
            <a:pPr marL="457189" lvl="1" indent="0" fontAlgn="base">
              <a:lnSpc>
                <a:spcPct val="150000"/>
              </a:lnSpc>
              <a:buNone/>
            </a:pPr>
            <a:r>
              <a:rPr lang="en-US" sz="1800" dirty="0">
                <a:solidFill>
                  <a:srgbClr val="191919"/>
                </a:solidFill>
                <a:latin typeface="Arial" panose="020B0604020202020204" pitchFamily="34" charset="0"/>
                <a:cs typeface="Arial" panose="020B0604020202020204" pitchFamily="34" charset="0"/>
              </a:rPr>
              <a:t>Total Signs Made    181</a:t>
            </a:r>
          </a:p>
          <a:p>
            <a:pPr marL="457189" lvl="1" indent="0" fontAlgn="base">
              <a:lnSpc>
                <a:spcPct val="150000"/>
              </a:lnSpc>
              <a:buNone/>
            </a:pPr>
            <a:r>
              <a:rPr lang="en-US" sz="1800" dirty="0">
                <a:solidFill>
                  <a:srgbClr val="191919"/>
                </a:solidFill>
                <a:latin typeface="Arial" panose="020B0604020202020204" pitchFamily="34" charset="0"/>
                <a:cs typeface="Arial" panose="020B0604020202020204" pitchFamily="34" charset="0"/>
              </a:rPr>
              <a:t>Cost to Purchase    $20,384</a:t>
            </a:r>
          </a:p>
          <a:p>
            <a:pPr marL="457189" lvl="1" indent="0" fontAlgn="base">
              <a:lnSpc>
                <a:spcPct val="150000"/>
              </a:lnSpc>
              <a:buNone/>
            </a:pPr>
            <a:r>
              <a:rPr lang="en-US" sz="1800" dirty="0">
                <a:solidFill>
                  <a:srgbClr val="191919"/>
                </a:solidFill>
                <a:latin typeface="Arial" panose="020B0604020202020204" pitchFamily="34" charset="0"/>
                <a:cs typeface="Arial" panose="020B0604020202020204" pitchFamily="34" charset="0"/>
              </a:rPr>
              <a:t>Cost to Make           $3,330</a:t>
            </a:r>
          </a:p>
          <a:p>
            <a:pPr marL="457189" lvl="1" indent="0" fontAlgn="base">
              <a:lnSpc>
                <a:spcPct val="150000"/>
              </a:lnSpc>
              <a:buNone/>
            </a:pPr>
            <a:r>
              <a:rPr lang="en-US" sz="1800" b="1" dirty="0">
                <a:solidFill>
                  <a:srgbClr val="FF0000"/>
                </a:solidFill>
                <a:latin typeface="Arial" panose="020B0604020202020204" pitchFamily="34" charset="0"/>
                <a:cs typeface="Arial" panose="020B0604020202020204" pitchFamily="34" charset="0"/>
              </a:rPr>
              <a:t>Total Savings           $17,054</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347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B17579-FC83-4E6C-887F-99C2D5F04952}"/>
              </a:ext>
            </a:extLst>
          </p:cNvPr>
          <p:cNvSpPr>
            <a:spLocks noGrp="1"/>
          </p:cNvSpPr>
          <p:nvPr>
            <p:ph idx="1"/>
          </p:nvPr>
        </p:nvSpPr>
        <p:spPr>
          <a:xfrm>
            <a:off x="799928" y="1701004"/>
            <a:ext cx="10650853" cy="4348163"/>
          </a:xfrm>
        </p:spPr>
        <p:txBody>
          <a:bodyPr>
            <a:normAutofit/>
          </a:bodyPr>
          <a:lstStyle/>
          <a:p>
            <a:r>
              <a:rPr lang="en-US" sz="2400" dirty="0"/>
              <a:t>We will work with our distributors to create strategy to introduce the sign shop</a:t>
            </a:r>
          </a:p>
          <a:p>
            <a:r>
              <a:rPr lang="en-US" sz="2400" dirty="0"/>
              <a:t>Request Samples</a:t>
            </a:r>
            <a:endParaRPr lang="en-US" sz="3200" dirty="0"/>
          </a:p>
          <a:p>
            <a:r>
              <a:rPr lang="en-US" sz="2400" dirty="0"/>
              <a:t>Live Demo</a:t>
            </a:r>
          </a:p>
          <a:p>
            <a:pPr lvl="1"/>
            <a:r>
              <a:rPr lang="en-US" dirty="0"/>
              <a:t>20 – 30-minute live demonstration of the sign shop</a:t>
            </a:r>
          </a:p>
          <a:p>
            <a:r>
              <a:rPr lang="en-US" sz="2400" dirty="0"/>
              <a:t>Quote</a:t>
            </a:r>
            <a:r>
              <a:rPr lang="en-US" sz="3200" dirty="0"/>
              <a:t> </a:t>
            </a:r>
          </a:p>
          <a:p>
            <a:pPr lvl="1"/>
            <a:r>
              <a:rPr lang="en-US" dirty="0"/>
              <a:t>Visual Sign Shop and supplies</a:t>
            </a:r>
          </a:p>
        </p:txBody>
      </p:sp>
      <p:sp>
        <p:nvSpPr>
          <p:cNvPr id="3" name="TextBox 2">
            <a:extLst>
              <a:ext uri="{FF2B5EF4-FFF2-40B4-BE49-F238E27FC236}">
                <a16:creationId xmlns:a16="http://schemas.microsoft.com/office/drawing/2014/main" id="{C554D39F-6743-4DE9-B7D8-DFCA4A71FBBE}"/>
              </a:ext>
            </a:extLst>
          </p:cNvPr>
          <p:cNvSpPr txBox="1"/>
          <p:nvPr/>
        </p:nvSpPr>
        <p:spPr>
          <a:xfrm>
            <a:off x="2847390" y="461547"/>
            <a:ext cx="6420678"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Call To Action</a:t>
            </a:r>
          </a:p>
        </p:txBody>
      </p:sp>
    </p:spTree>
    <p:extLst>
      <p:ext uri="{BB962C8B-B14F-4D97-AF65-F5344CB8AC3E}">
        <p14:creationId xmlns:p14="http://schemas.microsoft.com/office/powerpoint/2010/main" val="398114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9F3683-19F7-4754-80DB-F4952BE69FAE}"/>
              </a:ext>
            </a:extLst>
          </p:cNvPr>
          <p:cNvSpPr>
            <a:spLocks noGrp="1"/>
          </p:cNvSpPr>
          <p:nvPr>
            <p:ph idx="1"/>
          </p:nvPr>
        </p:nvSpPr>
        <p:spPr>
          <a:xfrm>
            <a:off x="1557892" y="1749025"/>
            <a:ext cx="10515600" cy="3758157"/>
          </a:xfrm>
        </p:spPr>
        <p:txBody>
          <a:bodyPr>
            <a:normAutofit/>
          </a:bodyPr>
          <a:lstStyle/>
          <a:p>
            <a:r>
              <a:rPr lang="en-US" sz="2400" dirty="0"/>
              <a:t>Generate customer cost saving solutions</a:t>
            </a:r>
          </a:p>
          <a:p>
            <a:pPr marL="0" indent="0">
              <a:buNone/>
            </a:pPr>
            <a:endParaRPr lang="en-US" sz="2400" dirty="0"/>
          </a:p>
          <a:p>
            <a:r>
              <a:rPr lang="en-US" sz="2400" dirty="0"/>
              <a:t>Creates reoccurring revenue from sign making supplies</a:t>
            </a:r>
          </a:p>
          <a:p>
            <a:pPr marL="0" indent="0">
              <a:buNone/>
            </a:pPr>
            <a:endParaRPr lang="en-US" sz="2400" dirty="0"/>
          </a:p>
          <a:p>
            <a:r>
              <a:rPr lang="en-US" sz="2400" dirty="0"/>
              <a:t>Provides an opportunity to expand visual communication products</a:t>
            </a:r>
          </a:p>
          <a:p>
            <a:pPr marL="0" indent="0">
              <a:buNone/>
            </a:pPr>
            <a:endParaRPr lang="en-US" sz="2400" dirty="0"/>
          </a:p>
          <a:p>
            <a:r>
              <a:rPr lang="en-US" sz="2400" dirty="0"/>
              <a:t>Builds relationships and creates new contacts and exposure</a:t>
            </a:r>
          </a:p>
        </p:txBody>
      </p:sp>
      <p:sp>
        <p:nvSpPr>
          <p:cNvPr id="3" name="TextBox 2">
            <a:extLst>
              <a:ext uri="{FF2B5EF4-FFF2-40B4-BE49-F238E27FC236}">
                <a16:creationId xmlns:a16="http://schemas.microsoft.com/office/drawing/2014/main" id="{3B5DA282-7B45-40A9-B1C3-F50DB4CCB87A}"/>
              </a:ext>
            </a:extLst>
          </p:cNvPr>
          <p:cNvSpPr txBox="1"/>
          <p:nvPr/>
        </p:nvSpPr>
        <p:spPr>
          <a:xfrm>
            <a:off x="1371601" y="355820"/>
            <a:ext cx="10005701" cy="523220"/>
          </a:xfrm>
          <a:prstGeom prst="rect">
            <a:avLst/>
          </a:prstGeom>
          <a:noFill/>
        </p:spPr>
        <p:txBody>
          <a:bodyPr wrap="square">
            <a:spAutoFit/>
          </a:bodyPr>
          <a:lstStyle/>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How Do We Help A Distributor Grow Their Business?</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D4B8898-71C2-4DB8-8764-3A092CA3C2D0}"/>
              </a:ext>
            </a:extLst>
          </p:cNvPr>
          <p:cNvPicPr>
            <a:picLocks noChangeAspect="1"/>
          </p:cNvPicPr>
          <p:nvPr/>
        </p:nvPicPr>
        <p:blipFill>
          <a:blip r:embed="rId3"/>
          <a:stretch>
            <a:fillRect/>
          </a:stretch>
        </p:blipFill>
        <p:spPr>
          <a:xfrm>
            <a:off x="9163143" y="994390"/>
            <a:ext cx="2016731" cy="2010582"/>
          </a:xfrm>
          <a:prstGeom prst="rect">
            <a:avLst/>
          </a:prstGeom>
        </p:spPr>
      </p:pic>
    </p:spTree>
    <p:extLst>
      <p:ext uri="{BB962C8B-B14F-4D97-AF65-F5344CB8AC3E}">
        <p14:creationId xmlns:p14="http://schemas.microsoft.com/office/powerpoint/2010/main" val="398253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0E191064-EFDE-4F78-A251-D65002555283}"/>
              </a:ext>
            </a:extLst>
          </p:cNvPr>
          <p:cNvPicPr>
            <a:picLocks noChangeAspect="1"/>
          </p:cNvPicPr>
          <p:nvPr/>
        </p:nvPicPr>
        <p:blipFill>
          <a:blip r:embed="rId3"/>
          <a:stretch>
            <a:fillRect/>
          </a:stretch>
        </p:blipFill>
        <p:spPr>
          <a:xfrm>
            <a:off x="4724400" y="5299928"/>
            <a:ext cx="2743200" cy="971550"/>
          </a:xfrm>
          <a:prstGeom prst="rect">
            <a:avLst/>
          </a:prstGeom>
        </p:spPr>
      </p:pic>
      <p:sp>
        <p:nvSpPr>
          <p:cNvPr id="11" name="TextBox 10">
            <a:extLst>
              <a:ext uri="{FF2B5EF4-FFF2-40B4-BE49-F238E27FC236}">
                <a16:creationId xmlns:a16="http://schemas.microsoft.com/office/drawing/2014/main" id="{FB581E37-3C77-414F-91DA-CDF41EF0076B}"/>
              </a:ext>
            </a:extLst>
          </p:cNvPr>
          <p:cNvSpPr txBox="1"/>
          <p:nvPr/>
        </p:nvSpPr>
        <p:spPr>
          <a:xfrm>
            <a:off x="574536" y="353455"/>
            <a:ext cx="11042928"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Visual Sign Shop Sales Tools</a:t>
            </a:r>
          </a:p>
        </p:txBody>
      </p:sp>
      <p:sp>
        <p:nvSpPr>
          <p:cNvPr id="9" name="TextBox 8">
            <a:extLst>
              <a:ext uri="{FF2B5EF4-FFF2-40B4-BE49-F238E27FC236}">
                <a16:creationId xmlns:a16="http://schemas.microsoft.com/office/drawing/2014/main" id="{D447C0E3-C831-4B9F-A1F2-B53D780B0054}"/>
              </a:ext>
            </a:extLst>
          </p:cNvPr>
          <p:cNvSpPr txBox="1"/>
          <p:nvPr/>
        </p:nvSpPr>
        <p:spPr>
          <a:xfrm>
            <a:off x="879024" y="1682562"/>
            <a:ext cx="4833149" cy="3600986"/>
          </a:xfrm>
          <a:prstGeom prst="rect">
            <a:avLst/>
          </a:prstGeom>
          <a:noFill/>
        </p:spPr>
        <p:txBody>
          <a:bodyPr wrap="square" rtlCol="0">
            <a:spAutoFit/>
          </a:bodyPr>
          <a:lstStyle/>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Visual Sign Shop Product Overview (Share Point)</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Visual Sign Shop Product Flier (Share Point)</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Videos</a:t>
            </a:r>
          </a:p>
          <a:p>
            <a:pPr marL="800100" lvl="1" indent="-342900">
              <a:buClr>
                <a:srgbClr val="F04242"/>
              </a:buClr>
              <a:buFont typeface="Arial" charset="0"/>
              <a:buChar char="•"/>
            </a:pPr>
            <a:r>
              <a:rPr lang="en-US" sz="1400" b="1" dirty="0">
                <a:latin typeface="Arial" panose="020B0604020202020204" pitchFamily="34" charset="0"/>
                <a:cs typeface="Arial" panose="020B0604020202020204" pitchFamily="34" charset="0"/>
                <a:hlinkClick r:id="rId4"/>
              </a:rPr>
              <a:t>The Visual Sign Shop</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b="1" dirty="0">
                <a:latin typeface="Arial" panose="020B0604020202020204" pitchFamily="34" charset="0"/>
                <a:cs typeface="Arial" panose="020B0604020202020204" pitchFamily="34" charset="0"/>
                <a:hlinkClick r:id="rId5"/>
              </a:rPr>
              <a:t>How to make a sign in 4 Steps</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6"/>
              </a:rPr>
              <a:t>L3 Harris Case Study</a:t>
            </a: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Case Studies (PDF)</a:t>
            </a: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7"/>
              </a:rPr>
              <a:t>L3 Harris – Defense</a:t>
            </a:r>
            <a:endParaRPr lang="en-US" sz="1400"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8"/>
              </a:rPr>
              <a:t>Magna – Automotive</a:t>
            </a:r>
            <a:endParaRPr lang="en-US" sz="1400"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9"/>
              </a:rPr>
              <a:t>Southwest Cheese – Food</a:t>
            </a:r>
            <a:endParaRPr lang="en-US" sz="1400"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10"/>
              </a:rPr>
              <a:t>Ventra – Automotive</a:t>
            </a: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lvl="0">
              <a:buClr>
                <a:srgbClr val="F04242"/>
              </a:buClr>
            </a:pP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A9BC3C-8B7D-40D2-A292-B58C9A1D6B5B}"/>
              </a:ext>
            </a:extLst>
          </p:cNvPr>
          <p:cNvSpPr txBox="1"/>
          <p:nvPr/>
        </p:nvSpPr>
        <p:spPr>
          <a:xfrm>
            <a:off x="6556628" y="1387713"/>
            <a:ext cx="4596797" cy="3600986"/>
          </a:xfrm>
          <a:prstGeom prst="rect">
            <a:avLst/>
          </a:prstGeom>
          <a:noFill/>
        </p:spPr>
        <p:txBody>
          <a:bodyPr wrap="square" rtlCol="0">
            <a:spAutoFit/>
          </a:bodyPr>
          <a:lstStyle/>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Proposal (Share Point)</a:t>
            </a: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12-page overview showing the value of VSS along with the components of system</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Training Overview for Distributors (Share Point)</a:t>
            </a: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How can we work together to maximize the customers use and capabilities?</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hlinkClick r:id="rId11"/>
              </a:rPr>
              <a:t>Samples</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We offer sample signs created with the VSS for customer to review</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hlinkClick r:id="rId12"/>
              </a:rPr>
              <a:t>ROI Calculator</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Calculate your payback comparing the cost to make vs buying a custom signs</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0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animEffect transition="in" filter="fade">
                                      <p:cBhvr>
                                        <p:cTn id="20" dur="500"/>
                                        <p:tgtEl>
                                          <p:spTgt spid="9">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fade">
                                      <p:cBhvr>
                                        <p:cTn id="23" dur="500"/>
                                        <p:tgtEl>
                                          <p:spTgt spid="9">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7" end="7"/>
                                            </p:txEl>
                                          </p:spTgt>
                                        </p:tgtEl>
                                        <p:attrNameLst>
                                          <p:attrName>style.visibility</p:attrName>
                                        </p:attrNameLst>
                                      </p:cBhvr>
                                      <p:to>
                                        <p:strVal val="visible"/>
                                      </p:to>
                                    </p:set>
                                    <p:animEffect transition="in" filter="fade">
                                      <p:cBhvr>
                                        <p:cTn id="26" dur="500"/>
                                        <p:tgtEl>
                                          <p:spTgt spid="9">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animEffect transition="in" filter="fade">
                                      <p:cBhvr>
                                        <p:cTn id="31" dur="500"/>
                                        <p:tgtEl>
                                          <p:spTgt spid="9">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10" end="10"/>
                                            </p:txEl>
                                          </p:spTgt>
                                        </p:tgtEl>
                                        <p:attrNameLst>
                                          <p:attrName>style.visibility</p:attrName>
                                        </p:attrNameLst>
                                      </p:cBhvr>
                                      <p:to>
                                        <p:strVal val="visible"/>
                                      </p:to>
                                    </p:set>
                                    <p:animEffect transition="in" filter="fade">
                                      <p:cBhvr>
                                        <p:cTn id="34" dur="500"/>
                                        <p:tgtEl>
                                          <p:spTgt spid="9">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animEffect transition="in" filter="fade">
                                      <p:cBhvr>
                                        <p:cTn id="37" dur="500"/>
                                        <p:tgtEl>
                                          <p:spTgt spid="9">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xEl>
                                              <p:pRg st="12" end="12"/>
                                            </p:txEl>
                                          </p:spTgt>
                                        </p:tgtEl>
                                        <p:attrNameLst>
                                          <p:attrName>style.visibility</p:attrName>
                                        </p:attrNameLst>
                                      </p:cBhvr>
                                      <p:to>
                                        <p:strVal val="visible"/>
                                      </p:to>
                                    </p:set>
                                    <p:animEffect transition="in" filter="fade">
                                      <p:cBhvr>
                                        <p:cTn id="40" dur="500"/>
                                        <p:tgtEl>
                                          <p:spTgt spid="9">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xEl>
                                              <p:pRg st="13" end="13"/>
                                            </p:txEl>
                                          </p:spTgt>
                                        </p:tgtEl>
                                        <p:attrNameLst>
                                          <p:attrName>style.visibility</p:attrName>
                                        </p:attrNameLst>
                                      </p:cBhvr>
                                      <p:to>
                                        <p:strVal val="visible"/>
                                      </p:to>
                                    </p:set>
                                    <p:animEffect transition="in" filter="fade">
                                      <p:cBhvr>
                                        <p:cTn id="43" dur="500"/>
                                        <p:tgtEl>
                                          <p:spTgt spid="9">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fade">
                                      <p:cBhvr>
                                        <p:cTn id="48" dur="500"/>
                                        <p:tgtEl>
                                          <p:spTgt spid="12">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animEffect transition="in" filter="fade">
                                      <p:cBhvr>
                                        <p:cTn id="51" dur="500"/>
                                        <p:tgtEl>
                                          <p:spTgt spid="12">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500"/>
                                        <p:tgtEl>
                                          <p:spTgt spid="12">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xEl>
                                              <p:pRg st="5" end="5"/>
                                            </p:txEl>
                                          </p:spTgt>
                                        </p:tgtEl>
                                        <p:attrNameLst>
                                          <p:attrName>style.visibility</p:attrName>
                                        </p:attrNameLst>
                                      </p:cBhvr>
                                      <p:to>
                                        <p:strVal val="visible"/>
                                      </p:to>
                                    </p:set>
                                    <p:animEffect transition="in" filter="fade">
                                      <p:cBhvr>
                                        <p:cTn id="59" dur="500"/>
                                        <p:tgtEl>
                                          <p:spTgt spid="12">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xEl>
                                              <p:pRg st="7" end="7"/>
                                            </p:txEl>
                                          </p:spTgt>
                                        </p:tgtEl>
                                        <p:attrNameLst>
                                          <p:attrName>style.visibility</p:attrName>
                                        </p:attrNameLst>
                                      </p:cBhvr>
                                      <p:to>
                                        <p:strVal val="visible"/>
                                      </p:to>
                                    </p:set>
                                    <p:animEffect transition="in" filter="fade">
                                      <p:cBhvr>
                                        <p:cTn id="64" dur="500"/>
                                        <p:tgtEl>
                                          <p:spTgt spid="12">
                                            <p:txEl>
                                              <p:pRg st="7" end="7"/>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xEl>
                                              <p:pRg st="8" end="8"/>
                                            </p:txEl>
                                          </p:spTgt>
                                        </p:tgtEl>
                                        <p:attrNameLst>
                                          <p:attrName>style.visibility</p:attrName>
                                        </p:attrNameLst>
                                      </p:cBhvr>
                                      <p:to>
                                        <p:strVal val="visible"/>
                                      </p:to>
                                    </p:set>
                                    <p:animEffect transition="in" filter="fade">
                                      <p:cBhvr>
                                        <p:cTn id="67" dur="500"/>
                                        <p:tgtEl>
                                          <p:spTgt spid="12">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
                                            <p:txEl>
                                              <p:pRg st="10" end="10"/>
                                            </p:txEl>
                                          </p:spTgt>
                                        </p:tgtEl>
                                        <p:attrNameLst>
                                          <p:attrName>style.visibility</p:attrName>
                                        </p:attrNameLst>
                                      </p:cBhvr>
                                      <p:to>
                                        <p:strVal val="visible"/>
                                      </p:to>
                                    </p:set>
                                    <p:animEffect transition="in" filter="fade">
                                      <p:cBhvr>
                                        <p:cTn id="72" dur="500"/>
                                        <p:tgtEl>
                                          <p:spTgt spid="12">
                                            <p:txEl>
                                              <p:pRg st="10" end="1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
                                            <p:txEl>
                                              <p:pRg st="11" end="11"/>
                                            </p:txEl>
                                          </p:spTgt>
                                        </p:tgtEl>
                                        <p:attrNameLst>
                                          <p:attrName>style.visibility</p:attrName>
                                        </p:attrNameLst>
                                      </p:cBhvr>
                                      <p:to>
                                        <p:strVal val="visible"/>
                                      </p:to>
                                    </p:set>
                                    <p:animEffect transition="in" filter="fade">
                                      <p:cBhvr>
                                        <p:cTn id="75"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E97BF7-81CF-41E8-91D3-B312A29D16A6}"/>
              </a:ext>
            </a:extLst>
          </p:cNvPr>
          <p:cNvSpPr>
            <a:spLocks noGrp="1"/>
          </p:cNvSpPr>
          <p:nvPr>
            <p:ph idx="1"/>
          </p:nvPr>
        </p:nvSpPr>
        <p:spPr>
          <a:xfrm>
            <a:off x="838200" y="1417661"/>
            <a:ext cx="5257800" cy="4351338"/>
          </a:xfrm>
        </p:spPr>
        <p:txBody>
          <a:bodyPr/>
          <a:lstStyle/>
          <a:p>
            <a:r>
              <a:rPr lang="en-US" dirty="0"/>
              <a:t>Visual Workplace Training</a:t>
            </a:r>
          </a:p>
          <a:p>
            <a:pPr lvl="1"/>
            <a:r>
              <a:rPr lang="en-US" sz="1800" dirty="0"/>
              <a:t>Setup call</a:t>
            </a:r>
          </a:p>
          <a:p>
            <a:pPr lvl="1"/>
            <a:r>
              <a:rPr lang="en-US" sz="1800" dirty="0"/>
              <a:t>Crash course training</a:t>
            </a:r>
          </a:p>
          <a:p>
            <a:r>
              <a:rPr lang="en-US" dirty="0"/>
              <a:t>How can you help?</a:t>
            </a:r>
          </a:p>
          <a:p>
            <a:r>
              <a:rPr lang="en-US" dirty="0"/>
              <a:t>Quarterly contact</a:t>
            </a:r>
          </a:p>
          <a:p>
            <a:r>
              <a:rPr lang="en-US" dirty="0"/>
              <a:t>Continuous Support </a:t>
            </a:r>
          </a:p>
          <a:p>
            <a:pPr lvl="1"/>
            <a:r>
              <a:rPr lang="en-US" sz="1800" dirty="0"/>
              <a:t>Retraining</a:t>
            </a:r>
          </a:p>
          <a:p>
            <a:pPr lvl="1"/>
            <a:r>
              <a:rPr lang="en-US" sz="1800" dirty="0"/>
              <a:t>Build relationships</a:t>
            </a:r>
          </a:p>
          <a:p>
            <a:pPr lvl="1"/>
            <a:r>
              <a:rPr lang="en-US" sz="1800" dirty="0"/>
              <a:t>Expand product categories</a:t>
            </a:r>
          </a:p>
          <a:p>
            <a:pPr lvl="1"/>
            <a:r>
              <a:rPr lang="en-US" sz="1800" dirty="0"/>
              <a:t>Get referrals</a:t>
            </a:r>
            <a:endParaRPr lang="en-US" dirty="0"/>
          </a:p>
          <a:p>
            <a:r>
              <a:rPr lang="en-US" dirty="0"/>
              <a:t>Feedback from OneSolution</a:t>
            </a:r>
          </a:p>
          <a:p>
            <a:pPr marL="457200" lvl="1" indent="0">
              <a:buNone/>
            </a:pPr>
            <a:endParaRPr lang="en-US" sz="1800" dirty="0"/>
          </a:p>
          <a:p>
            <a:pPr marL="457200" lvl="1" indent="0">
              <a:buNone/>
            </a:pPr>
            <a:endParaRPr lang="en-US" dirty="0"/>
          </a:p>
          <a:p>
            <a:pPr marL="457200" lvl="1" indent="0">
              <a:buNone/>
            </a:pPr>
            <a:endParaRPr lang="en-US" dirty="0"/>
          </a:p>
          <a:p>
            <a:pPr marL="457200" lvl="1" indent="0">
              <a:buNone/>
            </a:pPr>
            <a:endParaRPr lang="en-US" dirty="0"/>
          </a:p>
          <a:p>
            <a:endParaRPr lang="en-US" dirty="0"/>
          </a:p>
        </p:txBody>
      </p:sp>
      <p:pic>
        <p:nvPicPr>
          <p:cNvPr id="5" name="Content Placeholder 4" descr="Text&#10;&#10;Description automatically generated">
            <a:extLst>
              <a:ext uri="{FF2B5EF4-FFF2-40B4-BE49-F238E27FC236}">
                <a16:creationId xmlns:a16="http://schemas.microsoft.com/office/drawing/2014/main" id="{94457AE3-3531-470B-8CC8-6B49F92F1A18}"/>
              </a:ext>
            </a:extLst>
          </p:cNvPr>
          <p:cNvPicPr>
            <a:picLocks noChangeAspect="1"/>
          </p:cNvPicPr>
          <p:nvPr/>
        </p:nvPicPr>
        <p:blipFill>
          <a:blip r:embed="rId3"/>
          <a:stretch>
            <a:fillRect/>
          </a:stretch>
        </p:blipFill>
        <p:spPr>
          <a:xfrm>
            <a:off x="6960451" y="1473729"/>
            <a:ext cx="3447904" cy="4461995"/>
          </a:xfrm>
          <a:prstGeom prst="rect">
            <a:avLst/>
          </a:prstGeom>
        </p:spPr>
      </p:pic>
      <p:sp>
        <p:nvSpPr>
          <p:cNvPr id="7" name="TextBox 6">
            <a:extLst>
              <a:ext uri="{FF2B5EF4-FFF2-40B4-BE49-F238E27FC236}">
                <a16:creationId xmlns:a16="http://schemas.microsoft.com/office/drawing/2014/main" id="{337D63DE-142F-4303-9B43-529349DD5696}"/>
              </a:ext>
            </a:extLst>
          </p:cNvPr>
          <p:cNvSpPr txBox="1"/>
          <p:nvPr/>
        </p:nvSpPr>
        <p:spPr>
          <a:xfrm>
            <a:off x="574536" y="353455"/>
            <a:ext cx="11042928" cy="523220"/>
          </a:xfrm>
          <a:prstGeom prst="rect">
            <a:avLst/>
          </a:prstGeom>
          <a:noFill/>
        </p:spPr>
        <p:txBody>
          <a:bodyPr wrap="square">
            <a:spAutoFit/>
          </a:bodyPr>
          <a:lstStyle/>
          <a:p>
            <a:pPr algn="ctr"/>
            <a:r>
              <a:rPr lang="en-US" sz="2800" b="1">
                <a:latin typeface="Arial" panose="020B0604020202020204" pitchFamily="34" charset="0"/>
                <a:cs typeface="Arial" panose="020B0604020202020204" pitchFamily="34" charset="0"/>
              </a:rPr>
              <a:t>Training Overview</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25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0C67-2A95-40B5-87DD-96860EA88250}"/>
              </a:ext>
            </a:extLst>
          </p:cNvPr>
          <p:cNvSpPr>
            <a:spLocks noGrp="1"/>
          </p:cNvSpPr>
          <p:nvPr>
            <p:ph type="title"/>
          </p:nvPr>
        </p:nvSpPr>
        <p:spPr/>
        <p:txBody>
          <a:bodyPr/>
          <a:lstStyle/>
          <a:p>
            <a:r>
              <a:rPr lang="en-US" dirty="0"/>
              <a:t>Next Steps</a:t>
            </a:r>
          </a:p>
        </p:txBody>
      </p:sp>
      <p:pic>
        <p:nvPicPr>
          <p:cNvPr id="4" name="Picture 3">
            <a:extLst>
              <a:ext uri="{FF2B5EF4-FFF2-40B4-BE49-F238E27FC236}">
                <a16:creationId xmlns:a16="http://schemas.microsoft.com/office/drawing/2014/main" id="{D6F8FBC8-8B34-4013-9A05-5A55A44DE083}"/>
              </a:ext>
            </a:extLst>
          </p:cNvPr>
          <p:cNvPicPr>
            <a:picLocks noChangeAspect="1"/>
          </p:cNvPicPr>
          <p:nvPr/>
        </p:nvPicPr>
        <p:blipFill>
          <a:blip r:embed="rId3"/>
          <a:stretch>
            <a:fillRect/>
          </a:stretch>
        </p:blipFill>
        <p:spPr>
          <a:xfrm>
            <a:off x="7008065" y="1609933"/>
            <a:ext cx="3368760" cy="4310031"/>
          </a:xfrm>
          <a:prstGeom prst="rect">
            <a:avLst/>
          </a:prstGeom>
        </p:spPr>
      </p:pic>
      <p:sp>
        <p:nvSpPr>
          <p:cNvPr id="7" name="Content Placeholder 2">
            <a:extLst>
              <a:ext uri="{FF2B5EF4-FFF2-40B4-BE49-F238E27FC236}">
                <a16:creationId xmlns:a16="http://schemas.microsoft.com/office/drawing/2014/main" id="{2B56C38E-AC4A-40A9-A2BB-3DEBAC54C5E0}"/>
              </a:ext>
            </a:extLst>
          </p:cNvPr>
          <p:cNvSpPr>
            <a:spLocks noGrp="1"/>
          </p:cNvSpPr>
          <p:nvPr>
            <p:ph idx="1"/>
          </p:nvPr>
        </p:nvSpPr>
        <p:spPr>
          <a:xfrm>
            <a:off x="838200" y="1825625"/>
            <a:ext cx="5257800" cy="4351338"/>
          </a:xfrm>
        </p:spPr>
        <p:txBody>
          <a:bodyPr/>
          <a:lstStyle/>
          <a:p>
            <a:r>
              <a:rPr lang="en-US" dirty="0"/>
              <a:t>Questions</a:t>
            </a:r>
          </a:p>
          <a:p>
            <a:r>
              <a:rPr lang="en-US" dirty="0"/>
              <a:t>Suggestions</a:t>
            </a:r>
          </a:p>
          <a:p>
            <a:r>
              <a:rPr lang="en-US" dirty="0"/>
              <a:t>2021 Goals &amp; Strategy</a:t>
            </a:r>
          </a:p>
          <a:p>
            <a:r>
              <a:rPr lang="en-US" dirty="0"/>
              <a:t>How do we work together?</a:t>
            </a:r>
          </a:p>
          <a:p>
            <a:pPr marL="457200" lvl="1" indent="0">
              <a:buNone/>
            </a:pPr>
            <a:endParaRPr lang="en-US" dirty="0"/>
          </a:p>
          <a:p>
            <a:pPr marL="457200" lvl="1"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618412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7E93-54D7-4BE9-BF84-37CDD3B22135}"/>
              </a:ext>
            </a:extLst>
          </p:cNvPr>
          <p:cNvSpPr txBox="1">
            <a:spLocks/>
          </p:cNvSpPr>
          <p:nvPr/>
        </p:nvSpPr>
        <p:spPr>
          <a:xfrm>
            <a:off x="1524000" y="3317875"/>
            <a:ext cx="9144000" cy="23876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3" name="Subtitle 2">
            <a:extLst>
              <a:ext uri="{FF2B5EF4-FFF2-40B4-BE49-F238E27FC236}">
                <a16:creationId xmlns:a16="http://schemas.microsoft.com/office/drawing/2014/main" id="{7657C93D-5E7B-40F1-9B20-64449CC94164}"/>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sp>
        <p:nvSpPr>
          <p:cNvPr id="10" name="TextBox 9">
            <a:extLst>
              <a:ext uri="{FF2B5EF4-FFF2-40B4-BE49-F238E27FC236}">
                <a16:creationId xmlns:a16="http://schemas.microsoft.com/office/drawing/2014/main" id="{5FE15CC0-8A6D-41F7-82A8-567E913015DE}"/>
              </a:ext>
            </a:extLst>
          </p:cNvPr>
          <p:cNvSpPr txBox="1"/>
          <p:nvPr/>
        </p:nvSpPr>
        <p:spPr>
          <a:xfrm>
            <a:off x="574536" y="353455"/>
            <a:ext cx="11042928"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The Visual Sign Shop</a:t>
            </a:r>
          </a:p>
        </p:txBody>
      </p:sp>
      <p:sp>
        <p:nvSpPr>
          <p:cNvPr id="11" name="Content Placeholder 2">
            <a:extLst>
              <a:ext uri="{FF2B5EF4-FFF2-40B4-BE49-F238E27FC236}">
                <a16:creationId xmlns:a16="http://schemas.microsoft.com/office/drawing/2014/main" id="{853A00BE-1457-4832-9640-052778F32946}"/>
              </a:ext>
            </a:extLst>
          </p:cNvPr>
          <p:cNvSpPr>
            <a:spLocks noGrp="1"/>
          </p:cNvSpPr>
          <p:nvPr>
            <p:ph sz="half" idx="1"/>
          </p:nvPr>
        </p:nvSpPr>
        <p:spPr>
          <a:xfrm>
            <a:off x="838200" y="1825625"/>
            <a:ext cx="5181600" cy="4351338"/>
          </a:xfrm>
        </p:spPr>
        <p:txBody>
          <a:bodyPr/>
          <a:lstStyle/>
          <a:p>
            <a:pPr algn="l"/>
            <a:r>
              <a:rPr lang="en-US" dirty="0"/>
              <a:t>Sales Tools </a:t>
            </a:r>
          </a:p>
          <a:p>
            <a:pPr algn="l"/>
            <a:r>
              <a:rPr lang="en-US" dirty="0"/>
              <a:t>The Visual Sign Shop Overview</a:t>
            </a:r>
          </a:p>
          <a:p>
            <a:r>
              <a:rPr lang="en-US" dirty="0"/>
              <a:t>Training Overview</a:t>
            </a:r>
          </a:p>
          <a:p>
            <a:pPr lvl="1"/>
            <a:r>
              <a:rPr lang="en-US" sz="1800" dirty="0"/>
              <a:t>Victor Mondragon</a:t>
            </a:r>
            <a:endParaRPr lang="en-US" dirty="0"/>
          </a:p>
          <a:p>
            <a:pPr algn="l"/>
            <a:r>
              <a:rPr lang="en-US" dirty="0"/>
              <a:t>Next Steps</a:t>
            </a:r>
            <a:endParaRPr lang="en-US" sz="1800" dirty="0"/>
          </a:p>
          <a:p>
            <a:pPr algn="l"/>
            <a:endParaRPr lang="en-US" dirty="0"/>
          </a:p>
        </p:txBody>
      </p:sp>
      <p:pic>
        <p:nvPicPr>
          <p:cNvPr id="12" name="Picture 11">
            <a:extLst>
              <a:ext uri="{FF2B5EF4-FFF2-40B4-BE49-F238E27FC236}">
                <a16:creationId xmlns:a16="http://schemas.microsoft.com/office/drawing/2014/main" id="{29D5F89B-6A93-4F6E-9D74-57B594FE001C}"/>
              </a:ext>
            </a:extLst>
          </p:cNvPr>
          <p:cNvPicPr>
            <a:picLocks noChangeAspect="1"/>
          </p:cNvPicPr>
          <p:nvPr/>
        </p:nvPicPr>
        <p:blipFill>
          <a:blip r:embed="rId3"/>
          <a:stretch>
            <a:fillRect/>
          </a:stretch>
        </p:blipFill>
        <p:spPr>
          <a:xfrm>
            <a:off x="6509019" y="1395444"/>
            <a:ext cx="3368760" cy="4310031"/>
          </a:xfrm>
          <a:prstGeom prst="rect">
            <a:avLst/>
          </a:prstGeom>
        </p:spPr>
      </p:pic>
    </p:spTree>
    <p:extLst>
      <p:ext uri="{BB962C8B-B14F-4D97-AF65-F5344CB8AC3E}">
        <p14:creationId xmlns:p14="http://schemas.microsoft.com/office/powerpoint/2010/main" val="123405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7E93-54D7-4BE9-BF84-37CDD3B22135}"/>
              </a:ext>
            </a:extLst>
          </p:cNvPr>
          <p:cNvSpPr txBox="1">
            <a:spLocks/>
          </p:cNvSpPr>
          <p:nvPr/>
        </p:nvSpPr>
        <p:spPr>
          <a:xfrm>
            <a:off x="1524000" y="3317875"/>
            <a:ext cx="9144000" cy="23876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br>
              <a:rPr lang="en-US">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rPr>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3" name="Subtitle 2">
            <a:extLst>
              <a:ext uri="{FF2B5EF4-FFF2-40B4-BE49-F238E27FC236}">
                <a16:creationId xmlns:a16="http://schemas.microsoft.com/office/drawing/2014/main" id="{7657C93D-5E7B-40F1-9B20-64449CC94164}"/>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sp>
        <p:nvSpPr>
          <p:cNvPr id="6" name="TextBox 5">
            <a:extLst>
              <a:ext uri="{FF2B5EF4-FFF2-40B4-BE49-F238E27FC236}">
                <a16:creationId xmlns:a16="http://schemas.microsoft.com/office/drawing/2014/main" id="{FCFC2D0C-83F3-46A2-A088-C38392D3B623}"/>
              </a:ext>
            </a:extLst>
          </p:cNvPr>
          <p:cNvSpPr txBox="1"/>
          <p:nvPr/>
        </p:nvSpPr>
        <p:spPr>
          <a:xfrm>
            <a:off x="807027" y="886326"/>
            <a:ext cx="10577946" cy="2000548"/>
          </a:xfrm>
          <a:prstGeom prst="rect">
            <a:avLst/>
          </a:prstGeom>
          <a:noFill/>
        </p:spPr>
        <p:txBody>
          <a:bodyPr wrap="square">
            <a:spAutoFit/>
          </a:bodyPr>
          <a:lstStyle/>
          <a:p>
            <a:pPr marL="0" indent="0" algn="ctr">
              <a:buNone/>
            </a:pPr>
            <a:endParaRPr lang="en-US" sz="1800" b="1" dirty="0">
              <a:latin typeface="Arial" panose="020B0604020202020204" pitchFamily="34" charset="0"/>
              <a:cs typeface="Arial" panose="020B0604020202020204" pitchFamily="34" charset="0"/>
            </a:endParaRPr>
          </a:p>
          <a:p>
            <a:pPr marL="0" indent="0" algn="ctr">
              <a:buNone/>
            </a:pPr>
            <a:r>
              <a:rPr lang="en-US" sz="1800" b="1" dirty="0">
                <a:latin typeface="Arial" panose="020B0604020202020204" pitchFamily="34" charset="0"/>
                <a:cs typeface="Arial" panose="020B0604020202020204" pitchFamily="34" charset="0"/>
              </a:rPr>
              <a:t>The leading provider of innovative visual communications that deliver a platform of </a:t>
            </a:r>
          </a:p>
          <a:p>
            <a:pPr marL="0" indent="0" algn="ctr">
              <a:buNone/>
            </a:pPr>
            <a:r>
              <a:rPr lang="en-US" sz="1800" b="1" dirty="0">
                <a:latin typeface="Arial" panose="020B0604020202020204" pitchFamily="34" charset="0"/>
                <a:cs typeface="Arial" panose="020B0604020202020204" pitchFamily="34" charset="0"/>
              </a:rPr>
              <a:t>continuous improvement and drives sustainability within the workplace.</a:t>
            </a:r>
          </a:p>
          <a:p>
            <a:pPr marL="0" indent="0" algn="ctr">
              <a:buNone/>
            </a:pPr>
            <a:endParaRPr lang="en-US" sz="18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Visual Workplace and OneSolution partner to provide the visual communication expertise increasing productivity, cost savings and compliance for your customers. </a:t>
            </a:r>
          </a:p>
        </p:txBody>
      </p:sp>
      <p:pic>
        <p:nvPicPr>
          <p:cNvPr id="7" name="Picture 6">
            <a:extLst>
              <a:ext uri="{FF2B5EF4-FFF2-40B4-BE49-F238E27FC236}">
                <a16:creationId xmlns:a16="http://schemas.microsoft.com/office/drawing/2014/main" id="{B9E78A18-7EDC-4659-80B2-1E60A4E8696B}"/>
              </a:ext>
            </a:extLst>
          </p:cNvPr>
          <p:cNvPicPr>
            <a:picLocks noChangeAspect="1"/>
          </p:cNvPicPr>
          <p:nvPr/>
        </p:nvPicPr>
        <p:blipFill rotWithShape="1">
          <a:blip r:embed="rId3"/>
          <a:srcRect b="14788"/>
          <a:stretch/>
        </p:blipFill>
        <p:spPr>
          <a:xfrm>
            <a:off x="2409303" y="3334184"/>
            <a:ext cx="1938687" cy="2665571"/>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1905369-D954-4C7F-832C-5A0A5DD4DDAD}"/>
              </a:ext>
            </a:extLst>
          </p:cNvPr>
          <p:cNvPicPr>
            <a:picLocks noChangeAspect="1"/>
          </p:cNvPicPr>
          <p:nvPr/>
        </p:nvPicPr>
        <p:blipFill rotWithShape="1">
          <a:blip r:embed="rId4"/>
          <a:srcRect b="15455"/>
          <a:stretch/>
        </p:blipFill>
        <p:spPr>
          <a:xfrm>
            <a:off x="4909743" y="3343595"/>
            <a:ext cx="2052995" cy="2650200"/>
          </a:xfrm>
          <a:prstGeom prst="rect">
            <a:avLst/>
          </a:prstGeom>
        </p:spPr>
      </p:pic>
      <p:pic>
        <p:nvPicPr>
          <p:cNvPr id="9" name="Picture 8" descr="A picture containing laptop, computer, sign&#10;&#10;Description automatically generated">
            <a:extLst>
              <a:ext uri="{FF2B5EF4-FFF2-40B4-BE49-F238E27FC236}">
                <a16:creationId xmlns:a16="http://schemas.microsoft.com/office/drawing/2014/main" id="{2D251B14-BEFE-42D2-8E14-78694354B287}"/>
              </a:ext>
            </a:extLst>
          </p:cNvPr>
          <p:cNvPicPr>
            <a:picLocks noChangeAspect="1"/>
          </p:cNvPicPr>
          <p:nvPr/>
        </p:nvPicPr>
        <p:blipFill rotWithShape="1">
          <a:blip r:embed="rId5"/>
          <a:srcRect b="15158"/>
          <a:stretch/>
        </p:blipFill>
        <p:spPr>
          <a:xfrm>
            <a:off x="7261553" y="3373042"/>
            <a:ext cx="2113799" cy="2624401"/>
          </a:xfrm>
          <a:prstGeom prst="rect">
            <a:avLst/>
          </a:prstGeom>
        </p:spPr>
      </p:pic>
      <p:sp>
        <p:nvSpPr>
          <p:cNvPr id="10" name="TextBox 9">
            <a:extLst>
              <a:ext uri="{FF2B5EF4-FFF2-40B4-BE49-F238E27FC236}">
                <a16:creationId xmlns:a16="http://schemas.microsoft.com/office/drawing/2014/main" id="{5FE15CC0-8A6D-41F7-82A8-567E913015DE}"/>
              </a:ext>
            </a:extLst>
          </p:cNvPr>
          <p:cNvSpPr txBox="1"/>
          <p:nvPr/>
        </p:nvSpPr>
        <p:spPr>
          <a:xfrm>
            <a:off x="574536" y="353455"/>
            <a:ext cx="11042928"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Visual Workplace Inc. &amp; OneSolution</a:t>
            </a:r>
          </a:p>
        </p:txBody>
      </p:sp>
    </p:spTree>
    <p:extLst>
      <p:ext uri="{BB962C8B-B14F-4D97-AF65-F5344CB8AC3E}">
        <p14:creationId xmlns:p14="http://schemas.microsoft.com/office/powerpoint/2010/main" val="102995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25B9C5-5BAC-46A6-A786-709F1AAF64D4}"/>
              </a:ext>
            </a:extLst>
          </p:cNvPr>
          <p:cNvSpPr txBox="1"/>
          <p:nvPr/>
        </p:nvSpPr>
        <p:spPr>
          <a:xfrm>
            <a:off x="574536" y="353455"/>
            <a:ext cx="11042928"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Visual Sign Shop Sales Tools</a:t>
            </a:r>
          </a:p>
        </p:txBody>
      </p:sp>
      <p:pic>
        <p:nvPicPr>
          <p:cNvPr id="10" name="Picture 9" descr="Shape, rectangle&#10;&#10;Description automatically generated">
            <a:extLst>
              <a:ext uri="{FF2B5EF4-FFF2-40B4-BE49-F238E27FC236}">
                <a16:creationId xmlns:a16="http://schemas.microsoft.com/office/drawing/2014/main" id="{0E191064-EFDE-4F78-A251-D65002555283}"/>
              </a:ext>
            </a:extLst>
          </p:cNvPr>
          <p:cNvPicPr>
            <a:picLocks noChangeAspect="1"/>
          </p:cNvPicPr>
          <p:nvPr/>
        </p:nvPicPr>
        <p:blipFill>
          <a:blip r:embed="rId3"/>
          <a:stretch>
            <a:fillRect/>
          </a:stretch>
        </p:blipFill>
        <p:spPr>
          <a:xfrm>
            <a:off x="4724400" y="5299928"/>
            <a:ext cx="2743200" cy="971550"/>
          </a:xfrm>
          <a:prstGeom prst="rect">
            <a:avLst/>
          </a:prstGeom>
        </p:spPr>
      </p:pic>
      <p:sp>
        <p:nvSpPr>
          <p:cNvPr id="8" name="TextBox 7">
            <a:extLst>
              <a:ext uri="{FF2B5EF4-FFF2-40B4-BE49-F238E27FC236}">
                <a16:creationId xmlns:a16="http://schemas.microsoft.com/office/drawing/2014/main" id="{4034D75D-B5D3-42BC-AD89-DD70B198E041}"/>
              </a:ext>
            </a:extLst>
          </p:cNvPr>
          <p:cNvSpPr txBox="1"/>
          <p:nvPr/>
        </p:nvSpPr>
        <p:spPr>
          <a:xfrm>
            <a:off x="879024" y="1682562"/>
            <a:ext cx="4833149" cy="3600986"/>
          </a:xfrm>
          <a:prstGeom prst="rect">
            <a:avLst/>
          </a:prstGeom>
          <a:noFill/>
        </p:spPr>
        <p:txBody>
          <a:bodyPr wrap="square" rtlCol="0">
            <a:spAutoFit/>
          </a:bodyPr>
          <a:lstStyle/>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Visual Sign Shop Product Overview (Share Point)</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Visual Sign Shop Product Flier (Share Point)</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Videos</a:t>
            </a:r>
          </a:p>
          <a:p>
            <a:pPr marL="800100" lvl="1" indent="-342900">
              <a:buClr>
                <a:srgbClr val="F04242"/>
              </a:buClr>
              <a:buFont typeface="Arial" charset="0"/>
              <a:buChar char="•"/>
            </a:pPr>
            <a:r>
              <a:rPr lang="en-US" sz="1400" b="1" dirty="0">
                <a:latin typeface="Arial" panose="020B0604020202020204" pitchFamily="34" charset="0"/>
                <a:cs typeface="Arial" panose="020B0604020202020204" pitchFamily="34" charset="0"/>
                <a:hlinkClick r:id="rId4"/>
              </a:rPr>
              <a:t>The Visual Sign Shop</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b="1" dirty="0">
                <a:latin typeface="Arial" panose="020B0604020202020204" pitchFamily="34" charset="0"/>
                <a:cs typeface="Arial" panose="020B0604020202020204" pitchFamily="34" charset="0"/>
                <a:hlinkClick r:id="rId5"/>
              </a:rPr>
              <a:t>How to make a sign in 4 Steps</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6"/>
              </a:rPr>
              <a:t>L3 Harris Case Study</a:t>
            </a: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Case Studies (PDF)</a:t>
            </a: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7"/>
              </a:rPr>
              <a:t>L3 Harris – Defense</a:t>
            </a:r>
            <a:endParaRPr lang="en-US" sz="1400"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8"/>
              </a:rPr>
              <a:t>Magna – Automotive</a:t>
            </a:r>
            <a:endParaRPr lang="en-US" sz="1400"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9"/>
              </a:rPr>
              <a:t>Southwest Cheese – Food</a:t>
            </a:r>
            <a:endParaRPr lang="en-US" sz="1400"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hlinkClick r:id="rId10"/>
              </a:rPr>
              <a:t>Ventra – Automotive</a:t>
            </a: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lvl="0">
              <a:buClr>
                <a:srgbClr val="F04242"/>
              </a:buClr>
            </a:pP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3876DA5-5157-4F22-9AD3-9E1C868EFE4F}"/>
              </a:ext>
            </a:extLst>
          </p:cNvPr>
          <p:cNvSpPr txBox="1"/>
          <p:nvPr/>
        </p:nvSpPr>
        <p:spPr>
          <a:xfrm>
            <a:off x="6556628" y="1387713"/>
            <a:ext cx="4596797" cy="3600986"/>
          </a:xfrm>
          <a:prstGeom prst="rect">
            <a:avLst/>
          </a:prstGeom>
          <a:noFill/>
        </p:spPr>
        <p:txBody>
          <a:bodyPr wrap="square" rtlCol="0">
            <a:spAutoFit/>
          </a:bodyPr>
          <a:lstStyle/>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Proposal (Share Point)</a:t>
            </a: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12-page overview showing the value of VSS along with the components of system</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Training Overview for Distributors (Share Point)</a:t>
            </a: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How can we work together to maximize the customers use and capabilities?</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hlinkClick r:id="rId11"/>
              </a:rPr>
              <a:t>Samples</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We offer sample signs created with the VSS for customer to review</a:t>
            </a:r>
          </a:p>
          <a:p>
            <a:pPr marL="342900" lvl="0" indent="-342900">
              <a:buClr>
                <a:srgbClr val="F04242"/>
              </a:buClr>
              <a:buFont typeface="Arial" charset="0"/>
              <a:buChar char="•"/>
            </a:pPr>
            <a:endParaRPr lang="en-US" sz="1400"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hlinkClick r:id="rId12"/>
              </a:rPr>
              <a:t>ROI Calculator</a:t>
            </a:r>
            <a:endParaRPr lang="en-US" sz="1400" b="1" dirty="0">
              <a:latin typeface="Arial" panose="020B0604020202020204" pitchFamily="34" charset="0"/>
              <a:cs typeface="Arial" panose="020B0604020202020204" pitchFamily="34" charset="0"/>
            </a:endParaRPr>
          </a:p>
          <a:p>
            <a:pPr marL="800100" lvl="1" indent="-342900">
              <a:buClr>
                <a:srgbClr val="F04242"/>
              </a:buClr>
              <a:buFont typeface="Arial" charset="0"/>
              <a:buChar char="•"/>
            </a:pPr>
            <a:r>
              <a:rPr lang="en-US" sz="1400" dirty="0">
                <a:latin typeface="Arial" panose="020B0604020202020204" pitchFamily="34" charset="0"/>
                <a:cs typeface="Arial" panose="020B0604020202020204" pitchFamily="34" charset="0"/>
              </a:rPr>
              <a:t>Calculate your payback comparing the cost to make vs buying a custom signs</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07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500"/>
                                        <p:tgtEl>
                                          <p:spTgt spid="8">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fade">
                                      <p:cBhvr>
                                        <p:cTn id="31" dur="500"/>
                                        <p:tgtEl>
                                          <p:spTgt spid="8">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10" end="10"/>
                                            </p:txEl>
                                          </p:spTgt>
                                        </p:tgtEl>
                                        <p:attrNameLst>
                                          <p:attrName>style.visibility</p:attrName>
                                        </p:attrNameLst>
                                      </p:cBhvr>
                                      <p:to>
                                        <p:strVal val="visible"/>
                                      </p:to>
                                    </p:set>
                                    <p:animEffect transition="in" filter="fade">
                                      <p:cBhvr>
                                        <p:cTn id="34" dur="500"/>
                                        <p:tgtEl>
                                          <p:spTgt spid="8">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fade">
                                      <p:cBhvr>
                                        <p:cTn id="37" dur="500"/>
                                        <p:tgtEl>
                                          <p:spTgt spid="8">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12" end="12"/>
                                            </p:txEl>
                                          </p:spTgt>
                                        </p:tgtEl>
                                        <p:attrNameLst>
                                          <p:attrName>style.visibility</p:attrName>
                                        </p:attrNameLst>
                                      </p:cBhvr>
                                      <p:to>
                                        <p:strVal val="visible"/>
                                      </p:to>
                                    </p:set>
                                    <p:animEffect transition="in" filter="fade">
                                      <p:cBhvr>
                                        <p:cTn id="40" dur="500"/>
                                        <p:tgtEl>
                                          <p:spTgt spid="8">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13" end="13"/>
                                            </p:txEl>
                                          </p:spTgt>
                                        </p:tgtEl>
                                        <p:attrNameLst>
                                          <p:attrName>style.visibility</p:attrName>
                                        </p:attrNameLst>
                                      </p:cBhvr>
                                      <p:to>
                                        <p:strVal val="visible"/>
                                      </p:to>
                                    </p:set>
                                    <p:animEffect transition="in" filter="fade">
                                      <p:cBhvr>
                                        <p:cTn id="43" dur="500"/>
                                        <p:tgtEl>
                                          <p:spTgt spid="8">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fade">
                                      <p:cBhvr>
                                        <p:cTn id="48" dur="500"/>
                                        <p:tgtEl>
                                          <p:spTgt spid="9">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fade">
                                      <p:cBhvr>
                                        <p:cTn id="51" dur="500"/>
                                        <p:tgtEl>
                                          <p:spTgt spid="9">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xEl>
                                              <p:pRg st="4" end="4"/>
                                            </p:txEl>
                                          </p:spTgt>
                                        </p:tgtEl>
                                        <p:attrNameLst>
                                          <p:attrName>style.visibility</p:attrName>
                                        </p:attrNameLst>
                                      </p:cBhvr>
                                      <p:to>
                                        <p:strVal val="visible"/>
                                      </p:to>
                                    </p:set>
                                    <p:animEffect transition="in" filter="fade">
                                      <p:cBhvr>
                                        <p:cTn id="56" dur="500"/>
                                        <p:tgtEl>
                                          <p:spTgt spid="9">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animEffect transition="in" filter="fade">
                                      <p:cBhvr>
                                        <p:cTn id="59" dur="500"/>
                                        <p:tgtEl>
                                          <p:spTgt spid="9">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
                                            <p:txEl>
                                              <p:pRg st="7" end="7"/>
                                            </p:txEl>
                                          </p:spTgt>
                                        </p:tgtEl>
                                        <p:attrNameLst>
                                          <p:attrName>style.visibility</p:attrName>
                                        </p:attrNameLst>
                                      </p:cBhvr>
                                      <p:to>
                                        <p:strVal val="visible"/>
                                      </p:to>
                                    </p:set>
                                    <p:animEffect transition="in" filter="fade">
                                      <p:cBhvr>
                                        <p:cTn id="64" dur="500"/>
                                        <p:tgtEl>
                                          <p:spTgt spid="9">
                                            <p:txEl>
                                              <p:pRg st="7" end="7"/>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
                                            <p:txEl>
                                              <p:pRg st="8" end="8"/>
                                            </p:txEl>
                                          </p:spTgt>
                                        </p:tgtEl>
                                        <p:attrNameLst>
                                          <p:attrName>style.visibility</p:attrName>
                                        </p:attrNameLst>
                                      </p:cBhvr>
                                      <p:to>
                                        <p:strVal val="visible"/>
                                      </p:to>
                                    </p:set>
                                    <p:animEffect transition="in" filter="fade">
                                      <p:cBhvr>
                                        <p:cTn id="67" dur="500"/>
                                        <p:tgtEl>
                                          <p:spTgt spid="9">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10" end="10"/>
                                            </p:txEl>
                                          </p:spTgt>
                                        </p:tgtEl>
                                        <p:attrNameLst>
                                          <p:attrName>style.visibility</p:attrName>
                                        </p:attrNameLst>
                                      </p:cBhvr>
                                      <p:to>
                                        <p:strVal val="visible"/>
                                      </p:to>
                                    </p:set>
                                    <p:animEffect transition="in" filter="fade">
                                      <p:cBhvr>
                                        <p:cTn id="72" dur="500"/>
                                        <p:tgtEl>
                                          <p:spTgt spid="9">
                                            <p:txEl>
                                              <p:pRg st="10" end="1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xEl>
                                              <p:pRg st="11" end="11"/>
                                            </p:txEl>
                                          </p:spTgt>
                                        </p:tgtEl>
                                        <p:attrNameLst>
                                          <p:attrName>style.visibility</p:attrName>
                                        </p:attrNameLst>
                                      </p:cBhvr>
                                      <p:to>
                                        <p:strVal val="visible"/>
                                      </p:to>
                                    </p:set>
                                    <p:animEffect transition="in" filter="fade">
                                      <p:cBhvr>
                                        <p:cTn id="75"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9A7B-219A-446E-9B71-8DA03812880F}"/>
              </a:ext>
            </a:extLst>
          </p:cNvPr>
          <p:cNvSpPr txBox="1">
            <a:spLocks/>
          </p:cNvSpPr>
          <p:nvPr/>
        </p:nvSpPr>
        <p:spPr>
          <a:xfrm>
            <a:off x="1646893" y="768760"/>
            <a:ext cx="9144000" cy="1655763"/>
          </a:xfrm>
          <a:prstGeom prst="rect">
            <a:avLst/>
          </a:prstGeom>
        </p:spPr>
        <p:txBody>
          <a:bodyPr>
            <a:normAutofit fontScale="75000" lnSpcReduction="20000"/>
          </a:bodyPr>
          <a:lst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lnSpc>
                <a:spcPct val="110000"/>
              </a:lnSpc>
            </a:pPr>
            <a:br>
              <a:rPr lang="en-US" dirty="0"/>
            </a:br>
            <a:r>
              <a:rPr lang="en-US" sz="2000" dirty="0"/>
              <a:t>The Visual Sign Shop is the ultimate tool to create visual communications in a facility.</a:t>
            </a:r>
          </a:p>
          <a:p>
            <a:pPr>
              <a:lnSpc>
                <a:spcPct val="110000"/>
              </a:lnSpc>
            </a:pPr>
            <a:r>
              <a:rPr lang="en-US" sz="2000" dirty="0"/>
              <a:t>It contains everything needed to make your own visuals on demand for a fraction of the cost to buy them!</a:t>
            </a:r>
            <a:br>
              <a:rPr lang="en-US" sz="6000" dirty="0"/>
            </a:br>
            <a:br>
              <a:rPr lang="en-US" dirty="0"/>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3" name="Subtitle 2">
            <a:extLst>
              <a:ext uri="{FF2B5EF4-FFF2-40B4-BE49-F238E27FC236}">
                <a16:creationId xmlns:a16="http://schemas.microsoft.com/office/drawing/2014/main" id="{356375E7-0861-4A2B-8DD9-A531FB6A1060}"/>
              </a:ext>
            </a:extLst>
          </p:cNvPr>
          <p:cNvSpPr txBox="1">
            <a:spLocks/>
          </p:cNvSpPr>
          <p:nvPr/>
        </p:nvSpPr>
        <p:spPr>
          <a:xfrm>
            <a:off x="1422400" y="467201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Helvetica Light" panose="020B0403020202020204" pitchFamily="34" charset="0"/>
            </a:endParaRPr>
          </a:p>
          <a:p>
            <a:endParaRPr lang="en-US" dirty="0">
              <a:latin typeface="Helvetica Light" panose="020B0403020202020204" pitchFamily="34" charset="0"/>
            </a:endParaRPr>
          </a:p>
        </p:txBody>
      </p:sp>
      <p:sp>
        <p:nvSpPr>
          <p:cNvPr id="4" name="TextBox 3">
            <a:extLst>
              <a:ext uri="{FF2B5EF4-FFF2-40B4-BE49-F238E27FC236}">
                <a16:creationId xmlns:a16="http://schemas.microsoft.com/office/drawing/2014/main" id="{2790163B-A176-40B9-818E-9A180A613926}"/>
              </a:ext>
            </a:extLst>
          </p:cNvPr>
          <p:cNvSpPr txBox="1"/>
          <p:nvPr/>
        </p:nvSpPr>
        <p:spPr>
          <a:xfrm>
            <a:off x="3008554" y="233361"/>
            <a:ext cx="6420678" cy="523220"/>
          </a:xfrm>
          <a:prstGeom prst="rect">
            <a:avLst/>
          </a:prstGeom>
          <a:noFill/>
        </p:spPr>
        <p:txBody>
          <a:bodyPr wrap="square">
            <a:spAutoFit/>
          </a:bodyPr>
          <a:lstStyle/>
          <a:p>
            <a:pPr algn="ctr"/>
            <a:r>
              <a:rPr lang="en-US" sz="2800" b="1" dirty="0">
                <a:solidFill>
                  <a:schemeClr val="tx1">
                    <a:lumMod val="85000"/>
                    <a:lumOff val="15000"/>
                  </a:schemeClr>
                </a:solidFill>
              </a:rPr>
              <a:t>What is the Visual Sign Shop?</a:t>
            </a:r>
            <a:endParaRPr lang="en-US" sz="2800" dirty="0"/>
          </a:p>
        </p:txBody>
      </p:sp>
      <p:pic>
        <p:nvPicPr>
          <p:cNvPr id="5" name="Picture 8" descr="C:\Users\jvanderlaan\Desktop\100_8238-transparent.png">
            <a:extLst>
              <a:ext uri="{FF2B5EF4-FFF2-40B4-BE49-F238E27FC236}">
                <a16:creationId xmlns:a16="http://schemas.microsoft.com/office/drawing/2014/main" id="{1FC500E8-EF7F-42EC-93E4-C11C89B26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532" y="1753572"/>
            <a:ext cx="4114352" cy="36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282D420-EB99-4566-8436-FEB03A59559E}"/>
              </a:ext>
            </a:extLst>
          </p:cNvPr>
          <p:cNvSpPr txBox="1"/>
          <p:nvPr/>
        </p:nvSpPr>
        <p:spPr>
          <a:xfrm>
            <a:off x="5994400" y="1946458"/>
            <a:ext cx="6216926" cy="4247317"/>
          </a:xfrm>
          <a:prstGeom prst="rect">
            <a:avLst/>
          </a:prstGeom>
          <a:noFill/>
        </p:spPr>
        <p:txBody>
          <a:bodyPr wrap="square">
            <a:spAutoFit/>
          </a:bodyPr>
          <a:lstStyle/>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Laptop &amp; Sign Making Software</a:t>
            </a:r>
          </a:p>
          <a:p>
            <a:pPr marL="285750" indent="-285750">
              <a:buClr>
                <a:srgbClr val="F04242"/>
              </a:buClr>
              <a:buFont typeface="Arial" charset="0"/>
              <a:buChar char="•"/>
            </a:pPr>
            <a:endParaRPr lang="en-US" dirty="0">
              <a:latin typeface="Arial" panose="020B0604020202020204" pitchFamily="34" charset="0"/>
              <a:cs typeface="Arial" panose="020B0604020202020204" pitchFamily="34" charset="0"/>
            </a:endParaRP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Mobile 5S Crash Cart</a:t>
            </a:r>
          </a:p>
          <a:p>
            <a:pPr marL="285750" indent="-285750">
              <a:buClr>
                <a:srgbClr val="F04242"/>
              </a:buClr>
              <a:buFont typeface="Arial" charset="0"/>
              <a:buChar char="•"/>
            </a:pPr>
            <a:endParaRPr lang="en-US" dirty="0">
              <a:latin typeface="Arial" panose="020B0604020202020204" pitchFamily="34" charset="0"/>
              <a:cs typeface="Arial" panose="020B0604020202020204" pitchFamily="34" charset="0"/>
            </a:endParaRP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Vinyl Cutting Plotter</a:t>
            </a:r>
          </a:p>
          <a:p>
            <a:pPr marL="285750" indent="-285750">
              <a:buClr>
                <a:srgbClr val="F04242"/>
              </a:buClr>
              <a:buFont typeface="Arial" charset="0"/>
              <a:buChar char="•"/>
            </a:pPr>
            <a:endParaRPr lang="en-US" dirty="0">
              <a:latin typeface="Arial" panose="020B0604020202020204" pitchFamily="34" charset="0"/>
              <a:cs typeface="Arial" panose="020B0604020202020204" pitchFamily="34" charset="0"/>
            </a:endParaRP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Sign Making Tools</a:t>
            </a:r>
          </a:p>
          <a:p>
            <a:pPr marL="285750" indent="-285750">
              <a:buClr>
                <a:srgbClr val="F04242"/>
              </a:buClr>
              <a:buFont typeface="Arial" charset="0"/>
              <a:buChar char="•"/>
            </a:pPr>
            <a:endParaRPr lang="en-US" dirty="0">
              <a:latin typeface="Arial" panose="020B0604020202020204" pitchFamily="34" charset="0"/>
              <a:cs typeface="Arial" panose="020B0604020202020204" pitchFamily="34" charset="0"/>
            </a:endParaRP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Supplies for 64 Signs</a:t>
            </a:r>
          </a:p>
          <a:p>
            <a:pPr marL="285750" indent="-285750">
              <a:buClr>
                <a:srgbClr val="F04242"/>
              </a:buClr>
              <a:buFont typeface="Arial" charset="0"/>
              <a:buChar char="•"/>
            </a:pPr>
            <a:endParaRPr lang="en-US" dirty="0">
              <a:latin typeface="Arial" panose="020B0604020202020204" pitchFamily="34" charset="0"/>
              <a:cs typeface="Arial" panose="020B0604020202020204" pitchFamily="34" charset="0"/>
            </a:endParaRP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Training</a:t>
            </a:r>
          </a:p>
          <a:p>
            <a:pPr marL="285750" indent="-285750">
              <a:buClr>
                <a:srgbClr val="F04242"/>
              </a:buClr>
              <a:buFont typeface="Arial" charset="0"/>
              <a:buChar char="•"/>
            </a:pPr>
            <a:endParaRPr lang="en-US" dirty="0">
              <a:latin typeface="Arial" panose="020B0604020202020204" pitchFamily="34" charset="0"/>
              <a:cs typeface="Arial" panose="020B0604020202020204" pitchFamily="34" charset="0"/>
            </a:endParaRP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Technical Support &amp; Manuals</a:t>
            </a:r>
          </a:p>
          <a:p>
            <a:pPr marL="285750" indent="-285750">
              <a:buClr>
                <a:srgbClr val="F04242"/>
              </a:buClr>
              <a:buFont typeface="Arial" charset="0"/>
              <a:buChar char="•"/>
            </a:pPr>
            <a:endParaRPr lang="en-US" dirty="0">
              <a:latin typeface="Arial" panose="020B0604020202020204" pitchFamily="34" charset="0"/>
              <a:cs typeface="Arial" panose="020B0604020202020204" pitchFamily="34" charset="0"/>
            </a:endParaRP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Live Web Demos</a:t>
            </a:r>
          </a:p>
        </p:txBody>
      </p:sp>
      <p:pic>
        <p:nvPicPr>
          <p:cNvPr id="6" name="Picture 5">
            <a:extLst>
              <a:ext uri="{FF2B5EF4-FFF2-40B4-BE49-F238E27FC236}">
                <a16:creationId xmlns:a16="http://schemas.microsoft.com/office/drawing/2014/main" id="{DD7F9CEC-8D8C-4EC2-9120-E75948D84D9E}"/>
              </a:ext>
            </a:extLst>
          </p:cNvPr>
          <p:cNvPicPr>
            <a:picLocks noChangeAspect="1"/>
          </p:cNvPicPr>
          <p:nvPr/>
        </p:nvPicPr>
        <p:blipFill>
          <a:blip r:embed="rId4"/>
          <a:stretch>
            <a:fillRect/>
          </a:stretch>
        </p:blipFill>
        <p:spPr>
          <a:xfrm>
            <a:off x="9131737" y="2661430"/>
            <a:ext cx="2016731" cy="2010582"/>
          </a:xfrm>
          <a:prstGeom prst="rect">
            <a:avLst/>
          </a:prstGeom>
        </p:spPr>
      </p:pic>
      <p:sp>
        <p:nvSpPr>
          <p:cNvPr id="8" name="TextBox 7">
            <a:extLst>
              <a:ext uri="{FF2B5EF4-FFF2-40B4-BE49-F238E27FC236}">
                <a16:creationId xmlns:a16="http://schemas.microsoft.com/office/drawing/2014/main" id="{A64CB9F0-98B1-4BAE-9F52-56C352439E66}"/>
              </a:ext>
            </a:extLst>
          </p:cNvPr>
          <p:cNvSpPr txBox="1"/>
          <p:nvPr/>
        </p:nvSpPr>
        <p:spPr>
          <a:xfrm>
            <a:off x="2404985" y="5576711"/>
            <a:ext cx="2144498" cy="369332"/>
          </a:xfrm>
          <a:prstGeom prst="rect">
            <a:avLst/>
          </a:prstGeom>
          <a:noFill/>
        </p:spPr>
        <p:txBody>
          <a:bodyPr wrap="none" rtlCol="0">
            <a:spAutoFit/>
          </a:bodyPr>
          <a:lstStyle/>
          <a:p>
            <a:r>
              <a:rPr lang="en-US" b="1" dirty="0">
                <a:hlinkClick r:id="rId5"/>
              </a:rPr>
              <a:t>Watch to lean more!</a:t>
            </a:r>
            <a:endParaRPr lang="en-US" b="1" dirty="0"/>
          </a:p>
        </p:txBody>
      </p:sp>
    </p:spTree>
    <p:extLst>
      <p:ext uri="{BB962C8B-B14F-4D97-AF65-F5344CB8AC3E}">
        <p14:creationId xmlns:p14="http://schemas.microsoft.com/office/powerpoint/2010/main" val="389490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FFE07F-750F-451C-BE06-77A9C327BF78}"/>
              </a:ext>
            </a:extLst>
          </p:cNvPr>
          <p:cNvSpPr txBox="1">
            <a:spLocks/>
          </p:cNvSpPr>
          <p:nvPr/>
        </p:nvSpPr>
        <p:spPr>
          <a:xfrm>
            <a:off x="1524000" y="1156729"/>
            <a:ext cx="9144000" cy="1655763"/>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000" dirty="0"/>
              <a:t>Visual Communication is the conveyance of standards and information directs behavior at the point of use.</a:t>
            </a:r>
            <a:br>
              <a:rPr lang="en-US" sz="2000" dirty="0"/>
            </a:br>
            <a:r>
              <a:rPr lang="en-US" sz="2000" dirty="0"/>
              <a:t> </a:t>
            </a:r>
            <a:br>
              <a:rPr lang="en-US" sz="2000" dirty="0"/>
            </a:br>
            <a:r>
              <a:rPr lang="en-US" sz="2000" dirty="0"/>
              <a:t>We are surrounded by Visual Communication every day directing our behaviors to promote Continuous Improvement, while keeping us safe and informed.</a:t>
            </a:r>
            <a:br>
              <a:rPr lang="en-US" dirty="0"/>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endParaRPr>
          </a:p>
        </p:txBody>
      </p:sp>
      <p:sp>
        <p:nvSpPr>
          <p:cNvPr id="5" name="TextBox 4">
            <a:extLst>
              <a:ext uri="{FF2B5EF4-FFF2-40B4-BE49-F238E27FC236}">
                <a16:creationId xmlns:a16="http://schemas.microsoft.com/office/drawing/2014/main" id="{BABD20DE-5248-4A9E-A655-1AB56A3816A9}"/>
              </a:ext>
            </a:extLst>
          </p:cNvPr>
          <p:cNvSpPr txBox="1"/>
          <p:nvPr/>
        </p:nvSpPr>
        <p:spPr>
          <a:xfrm>
            <a:off x="2842999" y="371526"/>
            <a:ext cx="6570407" cy="523220"/>
          </a:xfrm>
          <a:prstGeom prst="rect">
            <a:avLst/>
          </a:prstGeom>
          <a:noFill/>
        </p:spPr>
        <p:txBody>
          <a:bodyPr wrap="square">
            <a:spAutoFit/>
          </a:bodyPr>
          <a:lstStyle/>
          <a:p>
            <a:pPr algn="ctr"/>
            <a:r>
              <a:rPr lang="en-US" sz="2800" b="1" dirty="0">
                <a:solidFill>
                  <a:schemeClr val="tx1"/>
                </a:solidFill>
                <a:latin typeface="Arial" panose="020B0604020202020204" pitchFamily="34" charset="0"/>
                <a:cs typeface="Arial" panose="020B0604020202020204" pitchFamily="34" charset="0"/>
              </a:rPr>
              <a:t>What is Visual Communication?</a:t>
            </a:r>
            <a:endParaRPr lang="en-US" sz="2800" b="1" dirty="0">
              <a:latin typeface="Arial" panose="020B0604020202020204" pitchFamily="34" charset="0"/>
              <a:cs typeface="Arial" panose="020B0604020202020204" pitchFamily="34" charset="0"/>
            </a:endParaRPr>
          </a:p>
        </p:txBody>
      </p:sp>
      <p:pic>
        <p:nvPicPr>
          <p:cNvPr id="6" name="Picture 5" descr="A picture containing container, building, sitting, box&#10;&#10;Description automatically generated">
            <a:extLst>
              <a:ext uri="{FF2B5EF4-FFF2-40B4-BE49-F238E27FC236}">
                <a16:creationId xmlns:a16="http://schemas.microsoft.com/office/drawing/2014/main" id="{36CDC9E2-0F60-4A77-A30D-F65DDCEA9912}"/>
              </a:ext>
            </a:extLst>
          </p:cNvPr>
          <p:cNvPicPr>
            <a:picLocks noChangeAspect="1"/>
          </p:cNvPicPr>
          <p:nvPr/>
        </p:nvPicPr>
        <p:blipFill>
          <a:blip r:embed="rId3"/>
          <a:stretch>
            <a:fillRect/>
          </a:stretch>
        </p:blipFill>
        <p:spPr>
          <a:xfrm>
            <a:off x="1033044" y="2934108"/>
            <a:ext cx="1975510" cy="1283079"/>
          </a:xfrm>
          <a:prstGeom prst="rect">
            <a:avLst/>
          </a:prstGeom>
          <a:ln>
            <a:solidFill>
              <a:schemeClr val="tx1"/>
            </a:solidFill>
          </a:ln>
        </p:spPr>
      </p:pic>
      <p:pic>
        <p:nvPicPr>
          <p:cNvPr id="8" name="Picture 7" descr="A picture containing yellow, building, sitting, bus&#10;&#10;Description automatically generated">
            <a:extLst>
              <a:ext uri="{FF2B5EF4-FFF2-40B4-BE49-F238E27FC236}">
                <a16:creationId xmlns:a16="http://schemas.microsoft.com/office/drawing/2014/main" id="{7ABD568E-82B9-478B-AB8D-8526288DD7AF}"/>
              </a:ext>
            </a:extLst>
          </p:cNvPr>
          <p:cNvPicPr>
            <a:picLocks noChangeAspect="1"/>
          </p:cNvPicPr>
          <p:nvPr/>
        </p:nvPicPr>
        <p:blipFill>
          <a:blip r:embed="rId4"/>
          <a:stretch>
            <a:fillRect/>
          </a:stretch>
        </p:blipFill>
        <p:spPr>
          <a:xfrm>
            <a:off x="6562951" y="2853066"/>
            <a:ext cx="1726900" cy="1364119"/>
          </a:xfrm>
          <a:prstGeom prst="rect">
            <a:avLst/>
          </a:prstGeom>
          <a:ln>
            <a:solidFill>
              <a:schemeClr val="tx1"/>
            </a:solidFill>
          </a:ln>
        </p:spPr>
      </p:pic>
      <p:pic>
        <p:nvPicPr>
          <p:cNvPr id="9" name="Picture 8" descr="A picture containing monitor, black, refrigerator, sitting&#10;&#10;Description automatically generated">
            <a:extLst>
              <a:ext uri="{FF2B5EF4-FFF2-40B4-BE49-F238E27FC236}">
                <a16:creationId xmlns:a16="http://schemas.microsoft.com/office/drawing/2014/main" id="{C56ED8CD-9603-4710-A63C-BD702C1B747A}"/>
              </a:ext>
            </a:extLst>
          </p:cNvPr>
          <p:cNvPicPr>
            <a:picLocks noChangeAspect="1"/>
          </p:cNvPicPr>
          <p:nvPr/>
        </p:nvPicPr>
        <p:blipFill>
          <a:blip r:embed="rId5"/>
          <a:stretch>
            <a:fillRect/>
          </a:stretch>
        </p:blipFill>
        <p:spPr>
          <a:xfrm>
            <a:off x="9413406" y="2830314"/>
            <a:ext cx="1726900" cy="1407262"/>
          </a:xfrm>
          <a:prstGeom prst="rect">
            <a:avLst/>
          </a:prstGeom>
          <a:ln>
            <a:solidFill>
              <a:schemeClr val="tx1"/>
            </a:solidFill>
          </a:ln>
        </p:spPr>
      </p:pic>
      <p:sp>
        <p:nvSpPr>
          <p:cNvPr id="10" name="TextBox 9">
            <a:extLst>
              <a:ext uri="{FF2B5EF4-FFF2-40B4-BE49-F238E27FC236}">
                <a16:creationId xmlns:a16="http://schemas.microsoft.com/office/drawing/2014/main" id="{7A3F5165-27BD-4556-9D3F-DC89A5069AE1}"/>
              </a:ext>
            </a:extLst>
          </p:cNvPr>
          <p:cNvSpPr txBox="1"/>
          <p:nvPr/>
        </p:nvSpPr>
        <p:spPr>
          <a:xfrm>
            <a:off x="1001974" y="4510895"/>
            <a:ext cx="10188051" cy="369332"/>
          </a:xfrm>
          <a:prstGeom prst="rect">
            <a:avLst/>
          </a:prstGeom>
          <a:noFill/>
        </p:spPr>
        <p:txBody>
          <a:bodyPr wrap="square">
            <a:spAutoFit/>
          </a:bodyPr>
          <a:lstStyle/>
          <a:p>
            <a:pPr marL="0" indent="0" algn="ctr">
              <a:buNone/>
            </a:pPr>
            <a:r>
              <a:rPr lang="en-US" sz="1800" dirty="0">
                <a:latin typeface="Arial" panose="020B0604020202020204" pitchFamily="34" charset="0"/>
                <a:cs typeface="Arial" panose="020B0604020202020204" pitchFamily="34" charset="0"/>
              </a:rPr>
              <a:t>It is imperative to have proper visuals in the workplace and they affect us in many ways through: </a:t>
            </a:r>
          </a:p>
        </p:txBody>
      </p:sp>
      <p:sp>
        <p:nvSpPr>
          <p:cNvPr id="11" name="TextBox 10">
            <a:extLst>
              <a:ext uri="{FF2B5EF4-FFF2-40B4-BE49-F238E27FC236}">
                <a16:creationId xmlns:a16="http://schemas.microsoft.com/office/drawing/2014/main" id="{BC9E5073-479A-4DBF-8E5E-4DC88125F274}"/>
              </a:ext>
            </a:extLst>
          </p:cNvPr>
          <p:cNvSpPr txBox="1"/>
          <p:nvPr/>
        </p:nvSpPr>
        <p:spPr>
          <a:xfrm>
            <a:off x="4503339" y="5021794"/>
            <a:ext cx="1967312" cy="1200329"/>
          </a:xfrm>
          <a:prstGeom prst="rect">
            <a:avLst/>
          </a:prstGeom>
          <a:noFill/>
        </p:spPr>
        <p:txBody>
          <a:bodyPr wrap="square">
            <a:spAutoFit/>
          </a:bodyPr>
          <a:lstStyle/>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Cost Savings</a:t>
            </a: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Safety</a:t>
            </a: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Organization</a:t>
            </a:r>
          </a:p>
          <a:p>
            <a:pPr marL="285750" indent="-285750">
              <a:buClr>
                <a:srgbClr val="F04242"/>
              </a:buClr>
              <a:buFont typeface="Arial" charset="0"/>
              <a:buChar char="•"/>
            </a:pPr>
            <a:r>
              <a:rPr lang="en-US" dirty="0">
                <a:latin typeface="Arial" panose="020B0604020202020204" pitchFamily="34" charset="0"/>
                <a:cs typeface="Arial" panose="020B0604020202020204" pitchFamily="34" charset="0"/>
              </a:rPr>
              <a:t>Metrics</a:t>
            </a:r>
          </a:p>
        </p:txBody>
      </p:sp>
      <p:pic>
        <p:nvPicPr>
          <p:cNvPr id="7" name="Picture 6" descr="A stop sign on a wall&#10;&#10;Description automatically generated">
            <a:extLst>
              <a:ext uri="{FF2B5EF4-FFF2-40B4-BE49-F238E27FC236}">
                <a16:creationId xmlns:a16="http://schemas.microsoft.com/office/drawing/2014/main" id="{B715E51A-C656-42B5-BBE1-BB9381062CC8}"/>
              </a:ext>
            </a:extLst>
          </p:cNvPr>
          <p:cNvPicPr>
            <a:picLocks noChangeAspect="1"/>
          </p:cNvPicPr>
          <p:nvPr/>
        </p:nvPicPr>
        <p:blipFill rotWithShape="1">
          <a:blip r:embed="rId6"/>
          <a:srcRect l="28189" t="10958" r="29671" b="25000"/>
          <a:stretch/>
        </p:blipFill>
        <p:spPr>
          <a:xfrm>
            <a:off x="4112548" y="2834299"/>
            <a:ext cx="1346408" cy="1364119"/>
          </a:xfrm>
          <a:prstGeom prst="rect">
            <a:avLst/>
          </a:prstGeom>
          <a:ln w="9525">
            <a:solidFill>
              <a:schemeClr val="tx1"/>
            </a:solidFill>
          </a:ln>
        </p:spPr>
      </p:pic>
    </p:spTree>
    <p:extLst>
      <p:ext uri="{BB962C8B-B14F-4D97-AF65-F5344CB8AC3E}">
        <p14:creationId xmlns:p14="http://schemas.microsoft.com/office/powerpoint/2010/main" val="381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14D64-446F-441A-AC53-C7535023BDB8}"/>
              </a:ext>
            </a:extLst>
          </p:cNvPr>
          <p:cNvSpPr>
            <a:spLocks noGrp="1"/>
          </p:cNvSpPr>
          <p:nvPr>
            <p:ph type="title"/>
          </p:nvPr>
        </p:nvSpPr>
        <p:spPr>
          <a:xfrm>
            <a:off x="93518" y="365125"/>
            <a:ext cx="11980718" cy="1325563"/>
          </a:xfrm>
        </p:spPr>
        <p:txBody>
          <a:bodyPr>
            <a:normAutofit/>
          </a:bodyPr>
          <a:lstStyle/>
          <a:p>
            <a:r>
              <a:rPr lang="en-US" dirty="0"/>
              <a:t>Visual Communications are a priority to create a lean and safe workplace!</a:t>
            </a:r>
            <a:br>
              <a:rPr lang="en-US" dirty="0"/>
            </a:br>
            <a:endParaRPr lang="en-US" dirty="0"/>
          </a:p>
        </p:txBody>
      </p:sp>
      <p:sp>
        <p:nvSpPr>
          <p:cNvPr id="3" name="Content Placeholder 2">
            <a:extLst>
              <a:ext uri="{FF2B5EF4-FFF2-40B4-BE49-F238E27FC236}">
                <a16:creationId xmlns:a16="http://schemas.microsoft.com/office/drawing/2014/main" id="{6BB355B2-48F2-48DB-96E0-F354BEDA9750}"/>
              </a:ext>
            </a:extLst>
          </p:cNvPr>
          <p:cNvSpPr>
            <a:spLocks noGrp="1"/>
          </p:cNvSpPr>
          <p:nvPr>
            <p:ph idx="1"/>
          </p:nvPr>
        </p:nvSpPr>
        <p:spPr>
          <a:xfrm>
            <a:off x="997528" y="1724299"/>
            <a:ext cx="5845304" cy="4351338"/>
          </a:xfrm>
        </p:spPr>
        <p:txBody>
          <a:bodyPr/>
          <a:lstStyle/>
          <a:p>
            <a:r>
              <a:rPr lang="en-US" sz="2400" dirty="0"/>
              <a:t>Identify abnormal and critical situations </a:t>
            </a:r>
          </a:p>
          <a:p>
            <a:r>
              <a:rPr lang="en-US" sz="2400" dirty="0"/>
              <a:t>Organize workplaces  </a:t>
            </a:r>
          </a:p>
          <a:p>
            <a:r>
              <a:rPr lang="en-US" sz="2400" dirty="0"/>
              <a:t>Create visual standards for a safe work environment</a:t>
            </a:r>
          </a:p>
          <a:p>
            <a:r>
              <a:rPr lang="en-US" sz="2400" dirty="0"/>
              <a:t>Visualize standard processes </a:t>
            </a:r>
          </a:p>
          <a:p>
            <a:pPr marL="0" indent="0">
              <a:buNone/>
            </a:pPr>
            <a:endParaRPr lang="en-US" dirty="0"/>
          </a:p>
        </p:txBody>
      </p:sp>
      <p:pic>
        <p:nvPicPr>
          <p:cNvPr id="5" name="Picture 4" descr="A picture containing text, indoor&#10;&#10;Description automatically generated">
            <a:extLst>
              <a:ext uri="{FF2B5EF4-FFF2-40B4-BE49-F238E27FC236}">
                <a16:creationId xmlns:a16="http://schemas.microsoft.com/office/drawing/2014/main" id="{88B5067E-E270-4CD9-8423-8622DD7F2932}"/>
              </a:ext>
            </a:extLst>
          </p:cNvPr>
          <p:cNvPicPr>
            <a:picLocks noChangeAspect="1"/>
          </p:cNvPicPr>
          <p:nvPr/>
        </p:nvPicPr>
        <p:blipFill>
          <a:blip r:embed="rId3"/>
          <a:stretch>
            <a:fillRect/>
          </a:stretch>
        </p:blipFill>
        <p:spPr>
          <a:xfrm>
            <a:off x="7228609" y="1844386"/>
            <a:ext cx="4225636" cy="3169227"/>
          </a:xfrm>
          <a:prstGeom prst="rect">
            <a:avLst/>
          </a:prstGeom>
        </p:spPr>
      </p:pic>
    </p:spTree>
    <p:extLst>
      <p:ext uri="{BB962C8B-B14F-4D97-AF65-F5344CB8AC3E}">
        <p14:creationId xmlns:p14="http://schemas.microsoft.com/office/powerpoint/2010/main" val="115973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3751F2-6F56-4CB1-BEEE-2445161D2DBA}"/>
              </a:ext>
            </a:extLst>
          </p:cNvPr>
          <p:cNvSpPr txBox="1"/>
          <p:nvPr/>
        </p:nvSpPr>
        <p:spPr>
          <a:xfrm>
            <a:off x="-1319907" y="1110344"/>
            <a:ext cx="6420678" cy="461665"/>
          </a:xfrm>
          <a:prstGeom prst="rect">
            <a:avLst/>
          </a:prstGeom>
          <a:noFill/>
        </p:spPr>
        <p:txBody>
          <a:bodyPr wrap="square">
            <a:spAutoFit/>
          </a:bodyPr>
          <a:lstStyle/>
          <a:p>
            <a:pPr algn="ctr"/>
            <a:r>
              <a:rPr lang="en-US" sz="2400" dirty="0">
                <a:solidFill>
                  <a:schemeClr val="tx1"/>
                </a:solidFill>
                <a:latin typeface="Arial" panose="020B0604020202020204" pitchFamily="34" charset="0"/>
                <a:cs typeface="Arial" panose="020B0604020202020204" pitchFamily="34" charset="0"/>
              </a:rPr>
              <a:t>Go from this...</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C1936F-1A32-47C4-AC27-524B12BB7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870" y="1710826"/>
            <a:ext cx="2278259" cy="1965960"/>
          </a:xfrm>
          <a:prstGeom prst="rect">
            <a:avLst/>
          </a:prstGeom>
          <a:effectLst>
            <a:outerShdw blurRad="2159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8E1F045F-F5E9-41E7-A85D-44D81E9EE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7022" y="1710826"/>
            <a:ext cx="2278259" cy="1965960"/>
          </a:xfrm>
          <a:prstGeom prst="rect">
            <a:avLst/>
          </a:prstGeom>
        </p:spPr>
      </p:pic>
      <p:pic>
        <p:nvPicPr>
          <p:cNvPr id="6" name="Picture 5">
            <a:extLst>
              <a:ext uri="{FF2B5EF4-FFF2-40B4-BE49-F238E27FC236}">
                <a16:creationId xmlns:a16="http://schemas.microsoft.com/office/drawing/2014/main" id="{8FEAE362-9D9E-496E-9AC3-C17C07AD057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52411" y="1710826"/>
            <a:ext cx="2225279" cy="1965960"/>
          </a:xfrm>
          <a:prstGeom prst="rect">
            <a:avLst/>
          </a:prstGeom>
        </p:spPr>
      </p:pic>
      <p:pic>
        <p:nvPicPr>
          <p:cNvPr id="7" name="Picture 6">
            <a:extLst>
              <a:ext uri="{FF2B5EF4-FFF2-40B4-BE49-F238E27FC236}">
                <a16:creationId xmlns:a16="http://schemas.microsoft.com/office/drawing/2014/main" id="{A3D56D5F-9C29-416B-B4E3-AE9F891F3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6870" y="3956366"/>
            <a:ext cx="2278260" cy="1982976"/>
          </a:xfrm>
          <a:prstGeom prst="rect">
            <a:avLst/>
          </a:prstGeom>
          <a:effectLst>
            <a:outerShdw blurRad="2159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5DB29814-C56F-4FD3-AA86-6CDDF88180C8}"/>
              </a:ext>
            </a:extLst>
          </p:cNvPr>
          <p:cNvSpPr txBox="1"/>
          <p:nvPr/>
        </p:nvSpPr>
        <p:spPr>
          <a:xfrm>
            <a:off x="2885937" y="4015658"/>
            <a:ext cx="6216926" cy="461665"/>
          </a:xfrm>
          <a:prstGeom prst="rect">
            <a:avLst/>
          </a:prstGeom>
          <a:noFill/>
        </p:spPr>
        <p:txBody>
          <a:bodyPr wrap="square">
            <a:spAutoFit/>
          </a:bodyPr>
          <a:lstStyle/>
          <a:p>
            <a:r>
              <a:rPr lang="en-US" sz="2400" dirty="0">
                <a:solidFill>
                  <a:schemeClr val="tx1"/>
                </a:solidFill>
                <a:latin typeface="Arial" panose="020B0604020202020204" pitchFamily="34" charset="0"/>
                <a:cs typeface="Arial" panose="020B0604020202020204" pitchFamily="34" charset="0"/>
              </a:rPr>
              <a:t>To this...</a:t>
            </a:r>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CCB8298-9700-4D12-80F9-B2DC139D4046}"/>
              </a:ext>
            </a:extLst>
          </p:cNvPr>
          <p:cNvSpPr txBox="1"/>
          <p:nvPr/>
        </p:nvSpPr>
        <p:spPr>
          <a:xfrm>
            <a:off x="7509706" y="4015658"/>
            <a:ext cx="2527024" cy="1477328"/>
          </a:xfrm>
          <a:prstGeom prst="rect">
            <a:avLst/>
          </a:prstGeom>
          <a:noFill/>
        </p:spPr>
        <p:txBody>
          <a:bodyPr wrap="square">
            <a:spAutoFit/>
          </a:bodyPr>
          <a:lstStyle/>
          <a:p>
            <a:pPr marL="285750" indent="-285750">
              <a:buClr>
                <a:srgbClr val="F04242"/>
              </a:buClr>
              <a:buFont typeface="Arial" charset="0"/>
              <a:buChar char="•"/>
            </a:pPr>
            <a:r>
              <a:rPr lang="en-US" sz="1800" dirty="0">
                <a:latin typeface="Arial" panose="020B0604020202020204" pitchFamily="34" charset="0"/>
                <a:ea typeface="Century Gothic" charset="0"/>
                <a:cs typeface="Arial" panose="020B0604020202020204" pitchFamily="34" charset="0"/>
              </a:rPr>
              <a:t>Durable</a:t>
            </a:r>
          </a:p>
          <a:p>
            <a:pPr marL="285750" indent="-285750">
              <a:buClr>
                <a:srgbClr val="F04242"/>
              </a:buClr>
              <a:buFont typeface="Arial" charset="0"/>
              <a:buChar char="•"/>
            </a:pPr>
            <a:r>
              <a:rPr lang="en-US" sz="1800" dirty="0">
                <a:latin typeface="Arial" panose="020B0604020202020204" pitchFamily="34" charset="0"/>
                <a:ea typeface="Century Gothic" charset="0"/>
                <a:cs typeface="Arial" panose="020B0604020202020204" pitchFamily="34" charset="0"/>
              </a:rPr>
              <a:t>Professional</a:t>
            </a:r>
          </a:p>
          <a:p>
            <a:pPr marL="285750" indent="-285750">
              <a:buClr>
                <a:srgbClr val="F04242"/>
              </a:buClr>
              <a:buFont typeface="Arial" charset="0"/>
              <a:buChar char="•"/>
            </a:pPr>
            <a:r>
              <a:rPr lang="en-US" sz="1800" dirty="0">
                <a:latin typeface="Arial" panose="020B0604020202020204" pitchFamily="34" charset="0"/>
                <a:ea typeface="Century Gothic" charset="0"/>
                <a:cs typeface="Arial" panose="020B0604020202020204" pitchFamily="34" charset="0"/>
              </a:rPr>
              <a:t>Affordable</a:t>
            </a:r>
          </a:p>
          <a:p>
            <a:pPr marL="285750" indent="-285750">
              <a:buClr>
                <a:srgbClr val="F04242"/>
              </a:buClr>
              <a:buFont typeface="Arial" charset="0"/>
              <a:buChar char="•"/>
            </a:pPr>
            <a:r>
              <a:rPr lang="en-US" sz="1800" dirty="0">
                <a:latin typeface="Arial" panose="020B0604020202020204" pitchFamily="34" charset="0"/>
                <a:ea typeface="Century Gothic" charset="0"/>
                <a:cs typeface="Arial" panose="020B0604020202020204" pitchFamily="34" charset="0"/>
              </a:rPr>
              <a:t>No Size limitations</a:t>
            </a:r>
          </a:p>
          <a:p>
            <a:pPr marL="285750" indent="-285750">
              <a:buClr>
                <a:srgbClr val="F04242"/>
              </a:buClr>
              <a:buFont typeface="Arial" charset="0"/>
              <a:buChar char="•"/>
            </a:pPr>
            <a:r>
              <a:rPr lang="en-US" sz="1800" dirty="0">
                <a:latin typeface="Arial" panose="020B0604020202020204" pitchFamily="34" charset="0"/>
                <a:ea typeface="Century Gothic" charset="0"/>
                <a:cs typeface="Arial" panose="020B0604020202020204" pitchFamily="34" charset="0"/>
              </a:rPr>
              <a:t>Signs on demand</a:t>
            </a:r>
          </a:p>
        </p:txBody>
      </p:sp>
      <p:sp>
        <p:nvSpPr>
          <p:cNvPr id="10" name="TextBox 9">
            <a:extLst>
              <a:ext uri="{FF2B5EF4-FFF2-40B4-BE49-F238E27FC236}">
                <a16:creationId xmlns:a16="http://schemas.microsoft.com/office/drawing/2014/main" id="{34E65F16-79C2-4762-94B1-8CA061303D59}"/>
              </a:ext>
            </a:extLst>
          </p:cNvPr>
          <p:cNvSpPr txBox="1"/>
          <p:nvPr/>
        </p:nvSpPr>
        <p:spPr>
          <a:xfrm>
            <a:off x="574536" y="353455"/>
            <a:ext cx="11042928"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Visual Sign Shop Transforms Your Workplace</a:t>
            </a:r>
          </a:p>
        </p:txBody>
      </p:sp>
    </p:spTree>
    <p:extLst>
      <p:ext uri="{BB962C8B-B14F-4D97-AF65-F5344CB8AC3E}">
        <p14:creationId xmlns:p14="http://schemas.microsoft.com/office/powerpoint/2010/main" val="2336052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199F6-96AD-45B7-BA21-516EE41BDEE8}"/>
              </a:ext>
            </a:extLst>
          </p:cNvPr>
          <p:cNvSpPr txBox="1">
            <a:spLocks/>
          </p:cNvSpPr>
          <p:nvPr/>
        </p:nvSpPr>
        <p:spPr>
          <a:xfrm>
            <a:off x="1646893" y="1692140"/>
            <a:ext cx="9144000" cy="1655763"/>
          </a:xfrm>
          <a:prstGeom prst="rect">
            <a:avLst/>
          </a:prstGeom>
        </p:spPr>
        <p:txBody>
          <a:bodyPr>
            <a:normAutofit fontScale="97500"/>
          </a:bodyPr>
          <a:lstStyle>
            <a:lvl1pPr algn="ctr"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br>
              <a:rPr lang="en-US" sz="6000"/>
            </a:br>
            <a:br>
              <a:rPr lang="en-US"/>
            </a:br>
            <a:endParaRPr lang="en-US" dirty="0">
              <a:solidFill>
                <a:schemeClr val="bg1"/>
              </a:solidFill>
              <a:effectLst>
                <a:outerShdw blurRad="63500" dist="310007" dir="7680000" sy="30000" kx="1300200" algn="ctr" rotWithShape="0">
                  <a:prstClr val="black">
                    <a:alpha val="58000"/>
                  </a:prstClr>
                </a:outerShdw>
                <a:reflection blurRad="76200" stA="36000" endPos="36000" dist="12700" dir="5400000" sy="-100000" algn="bl" rotWithShape="0"/>
              </a:effectLst>
              <a:latin typeface="Arial Nova" panose="020F0502020204030204" pitchFamily="34" charset="0"/>
            </a:endParaRPr>
          </a:p>
        </p:txBody>
      </p:sp>
      <p:sp>
        <p:nvSpPr>
          <p:cNvPr id="3" name="TextBox 2">
            <a:extLst>
              <a:ext uri="{FF2B5EF4-FFF2-40B4-BE49-F238E27FC236}">
                <a16:creationId xmlns:a16="http://schemas.microsoft.com/office/drawing/2014/main" id="{24E5EEF6-C267-4430-B270-3E1723642655}"/>
              </a:ext>
            </a:extLst>
          </p:cNvPr>
          <p:cNvSpPr txBox="1"/>
          <p:nvPr/>
        </p:nvSpPr>
        <p:spPr>
          <a:xfrm>
            <a:off x="2689830" y="272693"/>
            <a:ext cx="6812340" cy="523220"/>
          </a:xfrm>
          <a:prstGeom prst="rect">
            <a:avLst/>
          </a:prstGeom>
          <a:noFill/>
        </p:spPr>
        <p:txBody>
          <a:bodyPr wrap="square">
            <a:spAutoFit/>
          </a:bodyPr>
          <a:lstStyle/>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Visual Sign Shop Resources</a:t>
            </a:r>
            <a:endParaRPr lang="en-US" sz="2800" dirty="0">
              <a:latin typeface="Arial" panose="020B0604020202020204" pitchFamily="34" charset="0"/>
              <a:cs typeface="Arial" panose="020B0604020202020204" pitchFamily="34" charset="0"/>
            </a:endParaRPr>
          </a:p>
        </p:txBody>
      </p:sp>
      <p:pic>
        <p:nvPicPr>
          <p:cNvPr id="4" name="Picture 3" descr="A screenshot of a social media post&#10;&#10;Description automatically generated">
            <a:extLst>
              <a:ext uri="{FF2B5EF4-FFF2-40B4-BE49-F238E27FC236}">
                <a16:creationId xmlns:a16="http://schemas.microsoft.com/office/drawing/2014/main" id="{FD8FBFCC-D73F-4517-BDE1-DF991A63C0DF}"/>
              </a:ext>
            </a:extLst>
          </p:cNvPr>
          <p:cNvPicPr>
            <a:picLocks noChangeAspect="1"/>
          </p:cNvPicPr>
          <p:nvPr/>
        </p:nvPicPr>
        <p:blipFill>
          <a:blip r:embed="rId3"/>
          <a:stretch>
            <a:fillRect/>
          </a:stretch>
        </p:blipFill>
        <p:spPr>
          <a:xfrm>
            <a:off x="988749" y="1282369"/>
            <a:ext cx="5043078" cy="3920992"/>
          </a:xfrm>
          <a:prstGeom prst="rect">
            <a:avLst/>
          </a:prstGeom>
          <a:noFill/>
          <a:ln>
            <a:solidFill>
              <a:schemeClr val="tx1"/>
            </a:solidFill>
          </a:ln>
        </p:spPr>
      </p:pic>
      <p:sp>
        <p:nvSpPr>
          <p:cNvPr id="5" name="TextBox 4">
            <a:extLst>
              <a:ext uri="{FF2B5EF4-FFF2-40B4-BE49-F238E27FC236}">
                <a16:creationId xmlns:a16="http://schemas.microsoft.com/office/drawing/2014/main" id="{AD759A1A-67F9-4ADE-A13E-CE5DE749319A}"/>
              </a:ext>
            </a:extLst>
          </p:cNvPr>
          <p:cNvSpPr txBox="1"/>
          <p:nvPr/>
        </p:nvSpPr>
        <p:spPr>
          <a:xfrm>
            <a:off x="6658294" y="1120005"/>
            <a:ext cx="3222724" cy="4801314"/>
          </a:xfrm>
          <a:prstGeom prst="rect">
            <a:avLst/>
          </a:prstGeom>
          <a:noFill/>
        </p:spPr>
        <p:txBody>
          <a:bodyPr wrap="square">
            <a:spAutoFit/>
          </a:bodyPr>
          <a:lstStyle/>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Live Online Training</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Training Videos</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Webinars</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Live Tech Support</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Pre-made Templates</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Logo Support</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Custom Clipart</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Retraining</a:t>
            </a:r>
          </a:p>
          <a:p>
            <a:pPr marL="342900" lvl="0" indent="-342900">
              <a:buClr>
                <a:srgbClr val="F04242"/>
              </a:buClr>
              <a:buFont typeface="Arial" charset="0"/>
              <a:buChar char="•"/>
            </a:pPr>
            <a:endParaRPr lang="en-US" dirty="0">
              <a:latin typeface="Arial" panose="020B0604020202020204" pitchFamily="34" charset="0"/>
              <a:cs typeface="Arial" panose="020B0604020202020204" pitchFamily="34" charset="0"/>
            </a:endParaRPr>
          </a:p>
          <a:p>
            <a:pPr marL="342900" lvl="0" indent="-342900">
              <a:buClr>
                <a:srgbClr val="F04242"/>
              </a:buClr>
              <a:buFont typeface="Arial" charset="0"/>
              <a:buChar char="•"/>
            </a:pPr>
            <a:r>
              <a:rPr lang="en-US" dirty="0">
                <a:latin typeface="Arial" panose="020B0604020202020204" pitchFamily="34" charset="0"/>
                <a:cs typeface="Arial" panose="020B0604020202020204" pitchFamily="34" charset="0"/>
              </a:rPr>
              <a:t>Lifetime Unlimited Support</a:t>
            </a:r>
          </a:p>
        </p:txBody>
      </p:sp>
      <p:pic>
        <p:nvPicPr>
          <p:cNvPr id="7" name="Picture 6" descr="Icon&#10;&#10;Description automatically generated">
            <a:extLst>
              <a:ext uri="{FF2B5EF4-FFF2-40B4-BE49-F238E27FC236}">
                <a16:creationId xmlns:a16="http://schemas.microsoft.com/office/drawing/2014/main" id="{62EC1D28-5146-4A17-AF4C-2F2B5FEC46F8}"/>
              </a:ext>
            </a:extLst>
          </p:cNvPr>
          <p:cNvPicPr>
            <a:picLocks noChangeAspect="1"/>
          </p:cNvPicPr>
          <p:nvPr/>
        </p:nvPicPr>
        <p:blipFill>
          <a:blip r:embed="rId4"/>
          <a:stretch>
            <a:fillRect/>
          </a:stretch>
        </p:blipFill>
        <p:spPr>
          <a:xfrm>
            <a:off x="9963011" y="1504469"/>
            <a:ext cx="1655763" cy="1655763"/>
          </a:xfrm>
          <a:prstGeom prst="rect">
            <a:avLst/>
          </a:prstGeom>
        </p:spPr>
      </p:pic>
    </p:spTree>
    <p:extLst>
      <p:ext uri="{BB962C8B-B14F-4D97-AF65-F5344CB8AC3E}">
        <p14:creationId xmlns:p14="http://schemas.microsoft.com/office/powerpoint/2010/main" val="2685256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2877</TotalTime>
  <Words>2776</Words>
  <Application>Microsoft Office PowerPoint</Application>
  <PresentationFormat>Widescreen</PresentationFormat>
  <Paragraphs>287</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Nova</vt:lpstr>
      <vt:lpstr>Calibri</vt:lpstr>
      <vt:lpstr>Calibri Light</vt:lpstr>
      <vt:lpstr>Helvetica Light</vt:lpstr>
      <vt:lpstr>Office Theme</vt:lpstr>
      <vt:lpstr>THE VISUAL SIGN SHOP</vt:lpstr>
      <vt:lpstr>PowerPoint Presentation</vt:lpstr>
      <vt:lpstr>PowerPoint Presentation</vt:lpstr>
      <vt:lpstr>PowerPoint Presentation</vt:lpstr>
      <vt:lpstr>PowerPoint Presentation</vt:lpstr>
      <vt:lpstr>PowerPoint Presentation</vt:lpstr>
      <vt:lpstr>Visual Communications are a priority to create a lean and safe workplace!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Marshall</dc:creator>
  <cp:lastModifiedBy>Rhonda Kovera</cp:lastModifiedBy>
  <cp:revision>149</cp:revision>
  <dcterms:created xsi:type="dcterms:W3CDTF">2020-03-04T15:55:44Z</dcterms:created>
  <dcterms:modified xsi:type="dcterms:W3CDTF">2020-12-15T14:42:21Z</dcterms:modified>
</cp:coreProperties>
</file>